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tif" ContentType="image/tif"/>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3" r:id="rId2"/>
  </p:sldMasterIdLst>
  <p:notesMasterIdLst>
    <p:notesMasterId r:id="rId33"/>
  </p:notesMasterIdLst>
  <p:sldIdLst>
    <p:sldId id="270" r:id="rId3"/>
    <p:sldId id="272" r:id="rId4"/>
    <p:sldId id="304" r:id="rId5"/>
    <p:sldId id="351" r:id="rId6"/>
    <p:sldId id="352" r:id="rId7"/>
    <p:sldId id="353" r:id="rId8"/>
    <p:sldId id="350" r:id="rId9"/>
    <p:sldId id="344" r:id="rId10"/>
    <p:sldId id="275" r:id="rId11"/>
    <p:sldId id="330" r:id="rId12"/>
    <p:sldId id="331" r:id="rId13"/>
    <p:sldId id="346" r:id="rId14"/>
    <p:sldId id="332" r:id="rId15"/>
    <p:sldId id="333" r:id="rId16"/>
    <p:sldId id="306" r:id="rId17"/>
    <p:sldId id="335" r:id="rId18"/>
    <p:sldId id="322" r:id="rId19"/>
    <p:sldId id="347" r:id="rId20"/>
    <p:sldId id="340" r:id="rId21"/>
    <p:sldId id="348" r:id="rId22"/>
    <p:sldId id="341" r:id="rId23"/>
    <p:sldId id="342" r:id="rId24"/>
    <p:sldId id="349" r:id="rId25"/>
    <p:sldId id="343" r:id="rId26"/>
    <p:sldId id="354" r:id="rId27"/>
    <p:sldId id="345" r:id="rId28"/>
    <p:sldId id="336" r:id="rId29"/>
    <p:sldId id="338" r:id="rId30"/>
    <p:sldId id="307" r:id="rId31"/>
    <p:sldId id="269" r:id="rId32"/>
  </p:sldIdLst>
  <p:sldSz cx="24384000" cy="13716000"/>
  <p:notesSz cx="6797675" cy="9926638"/>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1pPr>
    <a:lvl2pPr marL="0" marR="0" indent="4572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2pPr>
    <a:lvl3pPr marL="0" marR="0" indent="9144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3pPr>
    <a:lvl4pPr marL="0" marR="0" indent="13716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4pPr>
    <a:lvl5pPr marL="0" marR="0" indent="18288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5pPr>
    <a:lvl6pPr marL="0" marR="0" indent="22860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6pPr>
    <a:lvl7pPr marL="0" marR="0" indent="27432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7pPr>
    <a:lvl8pPr marL="0" marR="0" indent="32004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8pPr>
    <a:lvl9pPr marL="0" marR="0" indent="365760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lvl9pPr>
  </p:defaultTextStyle>
  <p:extLst>
    <p:ext uri="{EFAFB233-063F-42B5-8137-9DF3F51BA10A}">
      <p15:sldGuideLst xmlns:p15="http://schemas.microsoft.com/office/powerpoint/2012/main">
        <p15:guide id="1" orient="horz" pos="4320">
          <p15:clr>
            <a:srgbClr val="A4A3A4"/>
          </p15:clr>
        </p15:guide>
        <p15:guide id="2" pos="76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riët Sterenborg" initials="HS" lastIdx="2" clrIdx="0">
    <p:extLst>
      <p:ext uri="{19B8F6BF-5375-455C-9EA6-DF929625EA0E}">
        <p15:presenceInfo xmlns:p15="http://schemas.microsoft.com/office/powerpoint/2012/main" userId="S-1-5-21-1015213112-4012336950-70877916-1202" providerId="AD"/>
      </p:ext>
    </p:extLst>
  </p:cmAuthor>
  <p:cmAuthor id="2" name="Harmienke Kloeze" initials="HK" lastIdx="1" clrIdx="1">
    <p:extLst>
      <p:ext uri="{19B8F6BF-5375-455C-9EA6-DF929625EA0E}">
        <p15:presenceInfo xmlns:p15="http://schemas.microsoft.com/office/powerpoint/2012/main" userId="S-1-5-21-1015213112-4012336950-70877916-133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666666"/>
    <a:srgbClr val="003399"/>
    <a:srgbClr val="FE6501"/>
    <a:srgbClr val="FF6600"/>
    <a:srgbClr val="FFCDAB"/>
    <a:srgbClr val="FF9A57"/>
    <a:srgbClr val="FE9956"/>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a:tcStyle>
        <a:tcBdr/>
        <a:fill>
          <a:solidFill>
            <a:srgbClr val="FFFFFF"/>
          </a:solidFill>
        </a:fill>
      </a:tcStyle>
    </a:band2H>
    <a:firstCo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Row>
  </a:tblStyle>
  <a:tblStyle styleId="{C7B018BB-80A7-4F77-B60F-C8B233D01FF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EEE7283C-3CF3-47DC-8721-378D4A62B228}"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Calibri"/>
          <a:ea typeface="Calibri"/>
          <a:cs typeface="Calibri"/>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Calibri"/>
          <a:ea typeface="Calibri"/>
          <a:cs typeface="Calibri"/>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Calibri"/>
          <a:ea typeface="Calibri"/>
          <a:cs typeface="Calibri"/>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Calibri"/>
          <a:ea typeface="Calibri"/>
          <a:cs typeface="Calibri"/>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Calibri"/>
          <a:ea typeface="Calibri"/>
          <a:cs typeface="Calibri"/>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BBFC77FB-9ED0-4EC9-95AA-A1379042E648}" styleName="">
    <a:tblBg/>
    <a:wholeTbl>
      <a:tcTxStyle b="off" i="off">
        <a:font>
          <a:latin typeface="Montserrat Regular"/>
          <a:ea typeface="Montserrat Regular"/>
          <a:cs typeface="Montserrat Regular"/>
        </a:font>
        <a:srgbClr val="666666"/>
      </a:tcTxStyle>
      <a:tcStyle>
        <a:tcBdr>
          <a:left>
            <a:ln w="25400" cap="flat">
              <a:solidFill>
                <a:srgbClr val="FF6600"/>
              </a:solidFill>
              <a:prstDash val="solid"/>
              <a:round/>
            </a:ln>
          </a:left>
          <a:right>
            <a:ln w="25400" cap="flat">
              <a:solidFill>
                <a:srgbClr val="FF6600"/>
              </a:solidFill>
              <a:prstDash val="solid"/>
              <a:round/>
            </a:ln>
          </a:right>
          <a:top>
            <a:ln w="25400" cap="flat">
              <a:solidFill>
                <a:srgbClr val="FF6600"/>
              </a:solidFill>
              <a:prstDash val="solid"/>
              <a:round/>
            </a:ln>
          </a:top>
          <a:bottom>
            <a:ln w="25400" cap="flat">
              <a:solidFill>
                <a:srgbClr val="FF6600"/>
              </a:solidFill>
              <a:prstDash val="solid"/>
              <a:round/>
            </a:ln>
          </a:bottom>
          <a:insideH>
            <a:ln w="25400" cap="flat">
              <a:solidFill>
                <a:srgbClr val="FF6600"/>
              </a:solidFill>
              <a:prstDash val="solid"/>
              <a:round/>
            </a:ln>
          </a:insideH>
          <a:insideV>
            <a:ln w="25400" cap="flat">
              <a:solidFill>
                <a:srgbClr val="FF6600"/>
              </a:solidFill>
              <a:prstDash val="solid"/>
              <a:round/>
            </a:ln>
          </a:insideV>
        </a:tcBdr>
        <a:fill>
          <a:solidFill>
            <a:srgbClr val="FFCDAB"/>
          </a:solidFill>
        </a:fill>
      </a:tcStyle>
    </a:wholeTbl>
    <a:band2H>
      <a:tcTxStyle/>
      <a:tcStyle>
        <a:tcBdr/>
        <a:fill>
          <a:solidFill>
            <a:srgbClr val="FFEEE3"/>
          </a:solidFill>
        </a:fill>
      </a:tcStyle>
    </a:band2H>
    <a:firstCol>
      <a:tcTxStyle b="off" i="off">
        <a:font>
          <a:latin typeface="Calibri"/>
          <a:ea typeface="Calibri"/>
          <a:cs typeface="Calibri"/>
        </a:font>
        <a:srgbClr val="000000"/>
      </a:tcTxStyle>
      <a:tcStyle>
        <a:tcBdr>
          <a:left>
            <a:ln w="38100" cap="flat">
              <a:solidFill>
                <a:srgbClr val="FFFFFF"/>
              </a:solidFill>
              <a:prstDash val="solid"/>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
          <a:latin typeface="Calibri"/>
          <a:ea typeface="Calibri"/>
          <a:cs typeface="Calibri"/>
        </a:font>
        <a:srgbClr val="000000"/>
      </a:tcTxStyle>
      <a:tcStyle>
        <a:tcBdr>
          <a:left>
            <a:ln w="12700" cap="flat">
              <a:noFill/>
              <a:miter lim="400000"/>
            </a:ln>
          </a:left>
          <a:right>
            <a:ln w="12700" cap="flat">
              <a:noFill/>
              <a:miter lim="400000"/>
            </a:ln>
          </a:right>
          <a:top>
            <a:ln w="12700" cap="flat">
              <a:noFill/>
              <a:miter lim="400000"/>
            </a:ln>
          </a:top>
          <a:bottom>
            <a:ln w="38100" cap="flat">
              <a:solidFill>
                <a:srgbClr val="FFFFFF"/>
              </a:solidFill>
              <a:prstDash val="solid"/>
              <a:miter lim="400000"/>
            </a:ln>
          </a:bottom>
          <a:insideH>
            <a:ln w="12700" cap="flat">
              <a:noFill/>
              <a:miter lim="400000"/>
            </a:ln>
          </a:insideH>
          <a:insideV>
            <a:ln w="12700" cap="flat">
              <a:noFill/>
              <a:miter lim="400000"/>
            </a:ln>
          </a:insideV>
        </a:tcBdr>
        <a:fill>
          <a:noFill/>
        </a:fill>
      </a:tcStyle>
    </a:lastRow>
    <a:firstRow>
      <a:tcTxStyle b="on" i="off">
        <a:font>
          <a:latin typeface="Montserrat SemiBold"/>
          <a:ea typeface="Montserrat SemiBold"/>
          <a:cs typeface="Montserrat SemiBold"/>
        </a:font>
        <a:srgbClr val="003399"/>
      </a:tcTxStyle>
      <a:tcStyle>
        <a:tcBdr>
          <a:left>
            <a:ln w="25400" cap="flat">
              <a:solidFill>
                <a:srgbClr val="FF6600"/>
              </a:solidFill>
              <a:prstDash val="solid"/>
              <a:round/>
            </a:ln>
          </a:left>
          <a:right>
            <a:ln w="25400" cap="flat">
              <a:solidFill>
                <a:srgbClr val="FF6600"/>
              </a:solidFill>
              <a:prstDash val="solid"/>
              <a:round/>
            </a:ln>
          </a:right>
          <a:top>
            <a:ln w="38100" cap="flat">
              <a:solidFill>
                <a:srgbClr val="FFFFFF"/>
              </a:solidFill>
              <a:prstDash val="solid"/>
              <a:miter lim="400000"/>
            </a:ln>
          </a:top>
          <a:bottom>
            <a:ln w="25400" cap="flat">
              <a:solidFill>
                <a:srgbClr val="FF6600"/>
              </a:solidFill>
              <a:prstDash val="solid"/>
              <a:miter lim="400000"/>
            </a:ln>
          </a:bottom>
          <a:insideH>
            <a:ln w="12700" cap="flat">
              <a:noFill/>
              <a:miter lim="400000"/>
            </a:ln>
          </a:insideH>
          <a:insideV>
            <a:ln w="25400" cap="flat">
              <a:solidFill>
                <a:srgbClr val="FF6600"/>
              </a:solidFill>
              <a:prstDash val="solid"/>
              <a:round/>
            </a:ln>
          </a:insideV>
        </a:tcBdr>
        <a:fill>
          <a:no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Stijl, thema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07" autoAdjust="0"/>
    <p:restoredTop sz="95838" autoAdjust="0"/>
  </p:normalViewPr>
  <p:slideViewPr>
    <p:cSldViewPr snapToGrid="0" snapToObjects="1">
      <p:cViewPr varScale="1">
        <p:scale>
          <a:sx n="54" d="100"/>
          <a:sy n="54" d="100"/>
        </p:scale>
        <p:origin x="444" y="126"/>
      </p:cViewPr>
      <p:guideLst>
        <p:guide orient="horz" pos="4320"/>
        <p:guide pos="76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6" name="Shape 186"/>
          <p:cNvSpPr>
            <a:spLocks noGrp="1" noRot="1" noChangeAspect="1"/>
          </p:cNvSpPr>
          <p:nvPr>
            <p:ph type="sldImg"/>
          </p:nvPr>
        </p:nvSpPr>
        <p:spPr>
          <a:xfrm>
            <a:off x="90488" y="744538"/>
            <a:ext cx="6616700" cy="3722687"/>
          </a:xfrm>
          <a:prstGeom prst="rect">
            <a:avLst/>
          </a:prstGeom>
        </p:spPr>
        <p:txBody>
          <a:bodyPr/>
          <a:lstStyle/>
          <a:p>
            <a:endParaRPr/>
          </a:p>
        </p:txBody>
      </p:sp>
      <p:sp>
        <p:nvSpPr>
          <p:cNvPr id="187" name="Shape 187"/>
          <p:cNvSpPr>
            <a:spLocks noGrp="1"/>
          </p:cNvSpPr>
          <p:nvPr>
            <p:ph type="body" sz="quarter" idx="1"/>
          </p:nvPr>
        </p:nvSpPr>
        <p:spPr>
          <a:xfrm>
            <a:off x="906357" y="4715153"/>
            <a:ext cx="4984962" cy="4466987"/>
          </a:xfrm>
          <a:prstGeom prst="rect">
            <a:avLst/>
          </a:prstGeom>
        </p:spPr>
        <p:txBody>
          <a:bodyPr/>
          <a:lstStyle/>
          <a:p>
            <a:endParaRPr/>
          </a:p>
        </p:txBody>
      </p:sp>
    </p:spTree>
    <p:extLst>
      <p:ext uri="{BB962C8B-B14F-4D97-AF65-F5344CB8AC3E}">
        <p14:creationId xmlns:p14="http://schemas.microsoft.com/office/powerpoint/2010/main" val="3222675886"/>
      </p:ext>
    </p:extLst>
  </p:cSld>
  <p:clrMap bg1="lt1" tx1="dk1" bg2="lt2" tx2="dk2" accent1="accent1" accent2="accent2" accent3="accent3" accent4="accent4" accent5="accent5" accent6="accent6" hlink="hlink" folHlink="folHlink"/>
  <p:notesStyle>
    <a:lvl1pPr defTabSz="1109609" latinLnBrk="0">
      <a:defRPr sz="1400">
        <a:latin typeface="+mn-lt"/>
        <a:ea typeface="+mn-ea"/>
        <a:cs typeface="+mn-cs"/>
        <a:sym typeface="Helvetica Neue"/>
      </a:defRPr>
    </a:lvl1pPr>
    <a:lvl2pPr indent="228600" defTabSz="1109609" latinLnBrk="0">
      <a:defRPr sz="1400">
        <a:latin typeface="+mn-lt"/>
        <a:ea typeface="+mn-ea"/>
        <a:cs typeface="+mn-cs"/>
        <a:sym typeface="Helvetica Neue"/>
      </a:defRPr>
    </a:lvl2pPr>
    <a:lvl3pPr indent="457200" defTabSz="1109609" latinLnBrk="0">
      <a:defRPr sz="1400">
        <a:latin typeface="+mn-lt"/>
        <a:ea typeface="+mn-ea"/>
        <a:cs typeface="+mn-cs"/>
        <a:sym typeface="Helvetica Neue"/>
      </a:defRPr>
    </a:lvl3pPr>
    <a:lvl4pPr indent="685800" defTabSz="1109609" latinLnBrk="0">
      <a:defRPr sz="1400">
        <a:latin typeface="+mn-lt"/>
        <a:ea typeface="+mn-ea"/>
        <a:cs typeface="+mn-cs"/>
        <a:sym typeface="Helvetica Neue"/>
      </a:defRPr>
    </a:lvl4pPr>
    <a:lvl5pPr indent="914400" defTabSz="1109609" latinLnBrk="0">
      <a:defRPr sz="1400">
        <a:latin typeface="+mn-lt"/>
        <a:ea typeface="+mn-ea"/>
        <a:cs typeface="+mn-cs"/>
        <a:sym typeface="Helvetica Neue"/>
      </a:defRPr>
    </a:lvl5pPr>
    <a:lvl6pPr indent="1143000" defTabSz="1109609" latinLnBrk="0">
      <a:defRPr sz="1400">
        <a:latin typeface="+mn-lt"/>
        <a:ea typeface="+mn-ea"/>
        <a:cs typeface="+mn-cs"/>
        <a:sym typeface="Helvetica Neue"/>
      </a:defRPr>
    </a:lvl6pPr>
    <a:lvl7pPr indent="1371600" defTabSz="1109609" latinLnBrk="0">
      <a:defRPr sz="1400">
        <a:latin typeface="+mn-lt"/>
        <a:ea typeface="+mn-ea"/>
        <a:cs typeface="+mn-cs"/>
        <a:sym typeface="Helvetica Neue"/>
      </a:defRPr>
    </a:lvl7pPr>
    <a:lvl8pPr indent="1600200" defTabSz="1109609" latinLnBrk="0">
      <a:defRPr sz="1400">
        <a:latin typeface="+mn-lt"/>
        <a:ea typeface="+mn-ea"/>
        <a:cs typeface="+mn-cs"/>
        <a:sym typeface="Helvetica Neue"/>
      </a:defRPr>
    </a:lvl8pPr>
    <a:lvl9pPr indent="1828800" defTabSz="1109609" latinLnBrk="0">
      <a:defRPr sz="14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1910141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41803803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226647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5516325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4571792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8953188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8774321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663836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85070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6454603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4641630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81458598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220360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7056828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842618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1721843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193898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2318264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30514310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Tree>
    <p:extLst>
      <p:ext uri="{BB962C8B-B14F-4D97-AF65-F5344CB8AC3E}">
        <p14:creationId xmlns:p14="http://schemas.microsoft.com/office/powerpoint/2010/main" val="7543677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t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34" name="bg object 18"/>
          <p:cNvSpPr>
            <a:spLocks noGrp="1"/>
          </p:cNvSpPr>
          <p:nvPr>
            <p:ph type="body" sz="quarter" idx="21"/>
          </p:nvPr>
        </p:nvSpPr>
        <p:spPr>
          <a:xfrm>
            <a:off x="0" y="2234255"/>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a:solidFill>
            <a:srgbClr val="DDDDDD"/>
          </a:solidFill>
        </p:spPr>
        <p:txBody>
          <a:bodyPr lIns="55453" tIns="55453" rIns="55453" bIns="55453"/>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a:p>
        </p:txBody>
      </p:sp>
      <p:sp>
        <p:nvSpPr>
          <p:cNvPr id="35" name="Heading in kader 56pt"/>
          <p:cNvSpPr txBox="1">
            <a:spLocks noGrp="1"/>
          </p:cNvSpPr>
          <p:nvPr>
            <p:ph type="body" sz="quarter" idx="22" hasCustomPrompt="1"/>
          </p:nvPr>
        </p:nvSpPr>
        <p:spPr>
          <a:xfrm>
            <a:off x="2129318" y="2234255"/>
            <a:ext cx="20125365" cy="1198118"/>
          </a:xfrm>
          <a:prstGeom prst="rect">
            <a:avLst/>
          </a:prstGeom>
        </p:spPr>
        <p:txBody>
          <a:bodyPr anchor="ctr"/>
          <a:lstStyle>
            <a:lvl1pPr>
              <a:spcBef>
                <a:spcPts val="0"/>
              </a:spcBef>
              <a:defRPr sz="5600" b="1">
                <a:solidFill>
                  <a:srgbClr val="FFFFFF"/>
                </a:solidFill>
                <a:latin typeface="Montserrat-SemiBold"/>
                <a:ea typeface="Montserrat-SemiBold"/>
                <a:cs typeface="Montserrat-SemiBold"/>
                <a:sym typeface="Montserrat-SemiBold"/>
              </a:defRPr>
            </a:lvl1pPr>
          </a:lstStyle>
          <a:p>
            <a:r>
              <a:t>H</a:t>
            </a:r>
          </a:p>
        </p:txBody>
      </p:sp>
      <p:sp>
        <p:nvSpPr>
          <p:cNvPr id="36" name="bg object 17"/>
          <p:cNvSpPr/>
          <p:nvPr/>
        </p:nvSpPr>
        <p:spPr>
          <a:xfrm>
            <a:off x="-1" y="2210298"/>
            <a:ext cx="24384001" cy="47931"/>
          </a:xfrm>
          <a:prstGeom prst="rect">
            <a:avLst/>
          </a:prstGeom>
          <a:solidFill>
            <a:srgbClr val="FF6600"/>
          </a:solidFill>
          <a:ln w="12700">
            <a:miter lim="400000"/>
          </a:ln>
        </p:spPr>
        <p:txBody>
          <a:bodyPr lIns="55453" tIns="55453" rIns="55453" bIns="55453"/>
          <a:lstStyle/>
          <a:p>
            <a:endParaRPr/>
          </a:p>
        </p:txBody>
      </p:sp>
      <p:pic>
        <p:nvPicPr>
          <p:cNvPr id="37" name="object 2" descr="object 2"/>
          <p:cNvPicPr>
            <a:picLocks noChangeAspect="1"/>
          </p:cNvPicPr>
          <p:nvPr/>
        </p:nvPicPr>
        <p:blipFill>
          <a:blip r:embed="rId2">
            <a:extLst/>
          </a:blip>
          <a:stretch>
            <a:fillRect/>
          </a:stretch>
        </p:blipFill>
        <p:spPr>
          <a:xfrm>
            <a:off x="1064259" y="677739"/>
            <a:ext cx="927100" cy="876301"/>
          </a:xfrm>
          <a:prstGeom prst="rect">
            <a:avLst/>
          </a:prstGeom>
          <a:ln w="12700">
            <a:miter lim="400000"/>
          </a:ln>
        </p:spPr>
      </p:pic>
      <p:sp>
        <p:nvSpPr>
          <p:cNvPr id="38" name="Presentatienaam 40pt"/>
          <p:cNvSpPr txBox="1">
            <a:spLocks noGrp="1"/>
          </p:cNvSpPr>
          <p:nvPr>
            <p:ph type="body" sz="quarter" idx="23"/>
          </p:nvPr>
        </p:nvSpPr>
        <p:spPr>
          <a:xfrm>
            <a:off x="2149389" y="770209"/>
            <a:ext cx="21171072" cy="640792"/>
          </a:xfrm>
          <a:prstGeom prst="rect">
            <a:avLst/>
          </a:prstGeom>
        </p:spPr>
        <p:txBody>
          <a:bodyPr/>
          <a:lstStyle>
            <a:lvl1pPr algn="r">
              <a:spcBef>
                <a:spcPts val="0"/>
              </a:spcBef>
              <a:defRPr b="1">
                <a:latin typeface="Montserrat-SemiBold"/>
                <a:ea typeface="Montserrat-SemiBold"/>
                <a:cs typeface="Montserrat-SemiBold"/>
                <a:sym typeface="Montserrat-SemiBold"/>
              </a:defRPr>
            </a:lvl1pPr>
          </a:lstStyle>
          <a:p>
            <a:r>
              <a:t>Presentatienaam 40pt </a:t>
            </a:r>
          </a:p>
        </p:txBody>
      </p:sp>
      <p:sp>
        <p:nvSpPr>
          <p:cNvPr id="39"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
        <p:nvSpPr>
          <p:cNvPr id="40" name="H1 85pt"/>
          <p:cNvSpPr txBox="1">
            <a:spLocks noGrp="1"/>
          </p:cNvSpPr>
          <p:nvPr>
            <p:ph type="body" sz="quarter" idx="24"/>
          </p:nvPr>
        </p:nvSpPr>
        <p:spPr>
          <a:xfrm>
            <a:off x="2157005" y="4482680"/>
            <a:ext cx="20069990" cy="1419007"/>
          </a:xfrm>
          <a:prstGeom prst="rect">
            <a:avLst/>
          </a:prstGeom>
        </p:spPr>
        <p:txBody>
          <a:bodyPr lIns="55453" tIns="55453" rIns="55453" bIns="55453">
            <a:spAutoFit/>
          </a:bodyPr>
          <a:lstStyle>
            <a:lvl1pPr>
              <a:spcBef>
                <a:spcPts val="0"/>
              </a:spcBef>
              <a:defRPr sz="8500" b="1">
                <a:latin typeface="Montserrat-SemiBold"/>
                <a:ea typeface="Montserrat-SemiBold"/>
                <a:cs typeface="Montserrat-SemiBold"/>
                <a:sym typeface="Montserrat-SemiBold"/>
              </a:defRPr>
            </a:lvl1pPr>
          </a:lstStyle>
          <a:p>
            <a:r>
              <a:t>H1 85pt</a:t>
            </a:r>
          </a:p>
        </p:txBody>
      </p:sp>
      <p:sp>
        <p:nvSpPr>
          <p:cNvPr id="41" name="H2 56pt"/>
          <p:cNvSpPr txBox="1">
            <a:spLocks noGrp="1"/>
          </p:cNvSpPr>
          <p:nvPr>
            <p:ph type="body" sz="quarter" idx="25"/>
          </p:nvPr>
        </p:nvSpPr>
        <p:spPr>
          <a:xfrm>
            <a:off x="2157005" y="5939586"/>
            <a:ext cx="20069990" cy="974508"/>
          </a:xfrm>
          <a:prstGeom prst="rect">
            <a:avLst/>
          </a:prstGeom>
        </p:spPr>
        <p:txBody>
          <a:bodyPr lIns="55453" tIns="55453" rIns="55453" bIns="55453">
            <a:spAutoFit/>
          </a:bodyPr>
          <a:lstStyle>
            <a:lvl1pPr>
              <a:spcBef>
                <a:spcPts val="1000"/>
              </a:spcBef>
              <a:defRPr sz="5600" b="1">
                <a:latin typeface="Montserrat-SemiBold"/>
                <a:ea typeface="Montserrat-SemiBold"/>
                <a:cs typeface="Montserrat-SemiBold"/>
                <a:sym typeface="Montserrat-SemiBold"/>
              </a:defRPr>
            </a:lvl1pPr>
          </a:lstStyle>
          <a:p>
            <a:r>
              <a:t>H2 56pt</a:t>
            </a:r>
          </a:p>
        </p:txBody>
      </p:sp>
      <p:sp>
        <p:nvSpPr>
          <p:cNvPr id="42" name="Intro 40pt"/>
          <p:cNvSpPr txBox="1">
            <a:spLocks noGrp="1"/>
          </p:cNvSpPr>
          <p:nvPr>
            <p:ph type="body" sz="quarter" idx="26"/>
          </p:nvPr>
        </p:nvSpPr>
        <p:spPr>
          <a:xfrm>
            <a:off x="2157005" y="6951993"/>
            <a:ext cx="20069990" cy="733207"/>
          </a:xfrm>
          <a:prstGeom prst="rect">
            <a:avLst/>
          </a:prstGeom>
        </p:spPr>
        <p:txBody>
          <a:bodyPr lIns="55453" tIns="55453" rIns="55453" bIns="55453">
            <a:spAutoFit/>
          </a:bodyPr>
          <a:lstStyle>
            <a:lvl1pPr>
              <a:defRPr>
                <a:latin typeface="Montserrat Regular"/>
                <a:ea typeface="Montserrat Regular"/>
                <a:cs typeface="Montserrat Regular"/>
                <a:sym typeface="Montserrat Regular"/>
              </a:defRPr>
            </a:lvl1pPr>
          </a:lstStyle>
          <a:p>
            <a:r>
              <a:t>Intro 40pt</a:t>
            </a:r>
          </a:p>
        </p:txBody>
      </p:sp>
      <p:sp>
        <p:nvSpPr>
          <p:cNvPr id="43" name="Sub 40pt blauw"/>
          <p:cNvSpPr txBox="1">
            <a:spLocks noGrp="1"/>
          </p:cNvSpPr>
          <p:nvPr>
            <p:ph type="body" sz="quarter" idx="27"/>
          </p:nvPr>
        </p:nvSpPr>
        <p:spPr>
          <a:xfrm>
            <a:off x="2157005" y="7723100"/>
            <a:ext cx="20069990" cy="733208"/>
          </a:xfrm>
          <a:prstGeom prst="rect">
            <a:avLst/>
          </a:prstGeom>
        </p:spPr>
        <p:txBody>
          <a:bodyPr lIns="55453" tIns="55453" rIns="55453" bIns="55453">
            <a:spAutoFit/>
          </a:bodyPr>
          <a:lstStyle/>
          <a:p>
            <a:r>
              <a:t>Sub 40pt blauw</a:t>
            </a:r>
          </a:p>
        </p:txBody>
      </p:sp>
      <p:sp>
        <p:nvSpPr>
          <p:cNvPr id="44" name="Sub 40pt oranje"/>
          <p:cNvSpPr txBox="1">
            <a:spLocks noGrp="1"/>
          </p:cNvSpPr>
          <p:nvPr>
            <p:ph type="body" sz="quarter" idx="28"/>
          </p:nvPr>
        </p:nvSpPr>
        <p:spPr>
          <a:xfrm>
            <a:off x="2157005" y="8494207"/>
            <a:ext cx="20069990" cy="733207"/>
          </a:xfrm>
          <a:prstGeom prst="rect">
            <a:avLst/>
          </a:prstGeom>
        </p:spPr>
        <p:txBody>
          <a:bodyPr lIns="55453" tIns="55453" rIns="55453" bIns="55453">
            <a:spAutoFit/>
          </a:bodyPr>
          <a:lstStyle>
            <a:lvl1pPr>
              <a:defRPr>
                <a:solidFill>
                  <a:srgbClr val="FF6600"/>
                </a:solidFill>
              </a:defRPr>
            </a:lvl1pPr>
          </a:lstStyle>
          <a:p>
            <a:r>
              <a:t>Sub 40pt oranje</a:t>
            </a:r>
          </a:p>
        </p:txBody>
      </p:sp>
      <p:sp>
        <p:nvSpPr>
          <p:cNvPr id="45" name="Bodycopy"/>
          <p:cNvSpPr txBox="1">
            <a:spLocks noGrp="1"/>
          </p:cNvSpPr>
          <p:nvPr>
            <p:ph type="body" sz="quarter" idx="29"/>
          </p:nvPr>
        </p:nvSpPr>
        <p:spPr>
          <a:xfrm>
            <a:off x="2157005" y="9265313"/>
            <a:ext cx="20069990" cy="517307"/>
          </a:xfrm>
          <a:prstGeom prst="rect">
            <a:avLst/>
          </a:prstGeom>
        </p:spPr>
        <p:txBody>
          <a:bodyPr lIns="55453" tIns="55453" rIns="55453" bIns="55453">
            <a:spAutoFit/>
          </a:bodyPr>
          <a:lstStyle>
            <a:lvl1pPr>
              <a:lnSpc>
                <a:spcPct val="110000"/>
              </a:lnSpc>
              <a:spcBef>
                <a:spcPts val="500"/>
              </a:spcBef>
              <a:defRPr sz="2600">
                <a:solidFill>
                  <a:srgbClr val="666666"/>
                </a:solidFill>
                <a:latin typeface="Montserrat Regular"/>
                <a:ea typeface="Montserrat Regular"/>
                <a:cs typeface="Montserrat Regular"/>
                <a:sym typeface="Montserrat Regular"/>
              </a:defRPr>
            </a:lvl1pPr>
          </a:lstStyle>
          <a:p>
            <a:r>
              <a:t>Bodycopy</a:t>
            </a: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Date Placeholder 2"/>
          <p:cNvSpPr>
            <a:spLocks noGrp="1"/>
          </p:cNvSpPr>
          <p:nvPr>
            <p:ph type="dt" sz="half" idx="10"/>
          </p:nvPr>
        </p:nvSpPr>
        <p:spPr/>
        <p:txBody>
          <a:bodyPr/>
          <a:lstStyle/>
          <a:p>
            <a:fld id="{68C2560D-EC28-3B41-86E8-18F1CE0113B4}" type="datetimeFigureOut">
              <a:rPr lang="en-US" smtClean="0"/>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145816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C2560D-EC28-3B41-86E8-18F1CE0113B4}" type="datetimeFigureOut">
              <a:rPr lang="en-US" smtClean="0"/>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17773833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219204" y="546099"/>
            <a:ext cx="8022168" cy="2324101"/>
          </a:xfrm>
        </p:spPr>
        <p:txBody>
          <a:bodyPr anchor="b"/>
          <a:lstStyle>
            <a:lvl1pPr algn="l">
              <a:defRPr sz="5333" b="1"/>
            </a:lvl1pPr>
          </a:lstStyle>
          <a:p>
            <a:r>
              <a:rPr lang="nl-NL"/>
              <a:t>Klik om de stijl te bewerken</a:t>
            </a:r>
            <a:endParaRPr lang="en-US"/>
          </a:p>
        </p:txBody>
      </p:sp>
      <p:sp>
        <p:nvSpPr>
          <p:cNvPr id="3" name="Content Placeholder 2"/>
          <p:cNvSpPr>
            <a:spLocks noGrp="1"/>
          </p:cNvSpPr>
          <p:nvPr>
            <p:ph idx="1"/>
          </p:nvPr>
        </p:nvSpPr>
        <p:spPr>
          <a:xfrm>
            <a:off x="9533467" y="546103"/>
            <a:ext cx="13631333" cy="11706227"/>
          </a:xfrm>
        </p:spPr>
        <p:txBody>
          <a:bodyPr/>
          <a:lstStyle>
            <a:lvl1pPr>
              <a:defRPr sz="8533"/>
            </a:lvl1pPr>
            <a:lvl2pPr>
              <a:defRPr sz="7467"/>
            </a:lvl2pPr>
            <a:lvl3pPr>
              <a:defRPr sz="6400"/>
            </a:lvl3pPr>
            <a:lvl4pPr>
              <a:defRPr sz="5333"/>
            </a:lvl4pPr>
            <a:lvl5pPr>
              <a:defRPr sz="5333"/>
            </a:lvl5pPr>
            <a:lvl6pPr>
              <a:defRPr sz="5333"/>
            </a:lvl6pPr>
            <a:lvl7pPr>
              <a:defRPr sz="5333"/>
            </a:lvl7pPr>
            <a:lvl8pPr>
              <a:defRPr sz="5333"/>
            </a:lvl8pPr>
            <a:lvl9pPr>
              <a:defRPr sz="5333"/>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1219204" y="2870204"/>
            <a:ext cx="8022168" cy="9382125"/>
          </a:xfrm>
        </p:spPr>
        <p:txBody>
          <a:bodyPr/>
          <a:lstStyle>
            <a:lvl1pPr marL="0" indent="0">
              <a:buNone/>
              <a:defRPr sz="3733"/>
            </a:lvl1pPr>
            <a:lvl2pPr marL="1219215" indent="0">
              <a:buNone/>
              <a:defRPr sz="3200"/>
            </a:lvl2pPr>
            <a:lvl3pPr marL="2438430" indent="0">
              <a:buNone/>
              <a:defRPr sz="2667"/>
            </a:lvl3pPr>
            <a:lvl4pPr marL="3657646" indent="0">
              <a:buNone/>
              <a:defRPr sz="2400"/>
            </a:lvl4pPr>
            <a:lvl5pPr marL="4876861" indent="0">
              <a:buNone/>
              <a:defRPr sz="2400"/>
            </a:lvl5pPr>
            <a:lvl6pPr marL="6096076" indent="0">
              <a:buNone/>
              <a:defRPr sz="2400"/>
            </a:lvl6pPr>
            <a:lvl7pPr marL="7315291" indent="0">
              <a:buNone/>
              <a:defRPr sz="2400"/>
            </a:lvl7pPr>
            <a:lvl8pPr marL="8534507" indent="0">
              <a:buNone/>
              <a:defRPr sz="2400"/>
            </a:lvl8pPr>
            <a:lvl9pPr marL="9753722" indent="0">
              <a:buNone/>
              <a:defRPr sz="2400"/>
            </a:lvl9pPr>
          </a:lstStyle>
          <a:p>
            <a:pPr lvl="0"/>
            <a:r>
              <a:rPr lang="nl-NL"/>
              <a:t>Tekststijl van het model bewerken</a:t>
            </a:r>
          </a:p>
        </p:txBody>
      </p:sp>
      <p:sp>
        <p:nvSpPr>
          <p:cNvPr id="5" name="Date Placeholder 4"/>
          <p:cNvSpPr>
            <a:spLocks noGrp="1"/>
          </p:cNvSpPr>
          <p:nvPr>
            <p:ph type="dt" sz="half" idx="10"/>
          </p:nvPr>
        </p:nvSpPr>
        <p:spPr/>
        <p:txBody>
          <a:bodyPr/>
          <a:lstStyle/>
          <a:p>
            <a:fld id="{68C2560D-EC28-3B41-86E8-18F1CE0113B4}"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pPr eaLnBrk="1" latinLnBrk="0" hangingPunct="1"/>
            <a:fld id="{2C6B1FF6-39B9-40F5-8B67-33C6354A3D4F}" type="slidenum">
              <a:rPr kumimoji="0" lang="en-US" smtClean="0"/>
              <a:pPr eaLnBrk="1" latinLnBrk="0" hangingPunct="1"/>
              <a:t>‹nr.›</a:t>
            </a:fld>
            <a:endParaRPr kumimoji="0" lang="en-US" dirty="0">
              <a:solidFill>
                <a:schemeClr val="accent3">
                  <a:shade val="75000"/>
                </a:schemeClr>
              </a:solidFill>
            </a:endParaRPr>
          </a:p>
        </p:txBody>
      </p:sp>
    </p:spTree>
    <p:extLst>
      <p:ext uri="{BB962C8B-B14F-4D97-AF65-F5344CB8AC3E}">
        <p14:creationId xmlns:p14="http://schemas.microsoft.com/office/powerpoint/2010/main" val="10050855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4779435" y="9601200"/>
            <a:ext cx="14630400" cy="1133477"/>
          </a:xfrm>
        </p:spPr>
        <p:txBody>
          <a:bodyPr anchor="b"/>
          <a:lstStyle>
            <a:lvl1pPr algn="l">
              <a:defRPr sz="5333" b="1"/>
            </a:lvl1pPr>
          </a:lstStyle>
          <a:p>
            <a:r>
              <a:rPr lang="nl-NL"/>
              <a:t>Klik om de stijl te bewerken</a:t>
            </a:r>
            <a:endParaRPr lang="en-US"/>
          </a:p>
        </p:txBody>
      </p:sp>
      <p:sp>
        <p:nvSpPr>
          <p:cNvPr id="3" name="Picture Placeholder 2"/>
          <p:cNvSpPr>
            <a:spLocks noGrp="1"/>
          </p:cNvSpPr>
          <p:nvPr>
            <p:ph type="pic" idx="1"/>
          </p:nvPr>
        </p:nvSpPr>
        <p:spPr>
          <a:xfrm>
            <a:off x="4779435" y="1225549"/>
            <a:ext cx="14630400" cy="8229600"/>
          </a:xfrm>
        </p:spPr>
        <p:txBody>
          <a:bodyPr/>
          <a:lstStyle>
            <a:lvl1pPr marL="0" indent="0">
              <a:buNone/>
              <a:defRPr sz="8533"/>
            </a:lvl1pPr>
            <a:lvl2pPr marL="1219215" indent="0">
              <a:buNone/>
              <a:defRPr sz="7467"/>
            </a:lvl2pPr>
            <a:lvl3pPr marL="2438430" indent="0">
              <a:buNone/>
              <a:defRPr sz="6400"/>
            </a:lvl3pPr>
            <a:lvl4pPr marL="3657646" indent="0">
              <a:buNone/>
              <a:defRPr sz="5333"/>
            </a:lvl4pPr>
            <a:lvl5pPr marL="4876861" indent="0">
              <a:buNone/>
              <a:defRPr sz="5333"/>
            </a:lvl5pPr>
            <a:lvl6pPr marL="6096076" indent="0">
              <a:buNone/>
              <a:defRPr sz="5333"/>
            </a:lvl6pPr>
            <a:lvl7pPr marL="7315291" indent="0">
              <a:buNone/>
              <a:defRPr sz="5333"/>
            </a:lvl7pPr>
            <a:lvl8pPr marL="8534507" indent="0">
              <a:buNone/>
              <a:defRPr sz="5333"/>
            </a:lvl8pPr>
            <a:lvl9pPr marL="9753722" indent="0">
              <a:buNone/>
              <a:defRPr sz="5333"/>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4779435" y="10734676"/>
            <a:ext cx="14630400" cy="1609725"/>
          </a:xfrm>
        </p:spPr>
        <p:txBody>
          <a:bodyPr/>
          <a:lstStyle>
            <a:lvl1pPr marL="0" indent="0">
              <a:buNone/>
              <a:defRPr sz="3733"/>
            </a:lvl1pPr>
            <a:lvl2pPr marL="1219215" indent="0">
              <a:buNone/>
              <a:defRPr sz="3200"/>
            </a:lvl2pPr>
            <a:lvl3pPr marL="2438430" indent="0">
              <a:buNone/>
              <a:defRPr sz="2667"/>
            </a:lvl3pPr>
            <a:lvl4pPr marL="3657646" indent="0">
              <a:buNone/>
              <a:defRPr sz="2400"/>
            </a:lvl4pPr>
            <a:lvl5pPr marL="4876861" indent="0">
              <a:buNone/>
              <a:defRPr sz="2400"/>
            </a:lvl5pPr>
            <a:lvl6pPr marL="6096076" indent="0">
              <a:buNone/>
              <a:defRPr sz="2400"/>
            </a:lvl6pPr>
            <a:lvl7pPr marL="7315291" indent="0">
              <a:buNone/>
              <a:defRPr sz="2400"/>
            </a:lvl7pPr>
            <a:lvl8pPr marL="8534507" indent="0">
              <a:buNone/>
              <a:defRPr sz="2400"/>
            </a:lvl8pPr>
            <a:lvl9pPr marL="9753722" indent="0">
              <a:buNone/>
              <a:defRPr sz="2400"/>
            </a:lvl9pPr>
          </a:lstStyle>
          <a:p>
            <a:pPr lvl="0"/>
            <a:r>
              <a:rPr lang="nl-NL"/>
              <a:t>Tekststijl van het model bewerken</a:t>
            </a:r>
          </a:p>
        </p:txBody>
      </p:sp>
      <p:sp>
        <p:nvSpPr>
          <p:cNvPr id="5" name="Date Placeholder 4"/>
          <p:cNvSpPr>
            <a:spLocks noGrp="1"/>
          </p:cNvSpPr>
          <p:nvPr>
            <p:ph type="dt" sz="half" idx="10"/>
          </p:nvPr>
        </p:nvSpPr>
        <p:spPr/>
        <p:txBody>
          <a:bodyPr/>
          <a:lstStyle/>
          <a:p>
            <a:fld id="{68C2560D-EC28-3B41-86E8-18F1CE0113B4}"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36657147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2720395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678400" y="549277"/>
            <a:ext cx="5486400" cy="11703051"/>
          </a:xfrm>
        </p:spPr>
        <p:txBody>
          <a:bodyPr vert="eaVert"/>
          <a:lstStyle/>
          <a:p>
            <a:r>
              <a:rPr lang="nl-NL"/>
              <a:t>Klik om de stijl te bewerken</a:t>
            </a:r>
            <a:endParaRPr lang="en-US"/>
          </a:p>
        </p:txBody>
      </p:sp>
      <p:sp>
        <p:nvSpPr>
          <p:cNvPr id="3" name="Vertical Text Placeholder 2"/>
          <p:cNvSpPr>
            <a:spLocks noGrp="1"/>
          </p:cNvSpPr>
          <p:nvPr>
            <p:ph type="body" orient="vert" idx="1"/>
          </p:nvPr>
        </p:nvSpPr>
        <p:spPr>
          <a:xfrm>
            <a:off x="1219200" y="549277"/>
            <a:ext cx="16052800" cy="11703051"/>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1250514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asis Agenda">
    <p:spTree>
      <p:nvGrpSpPr>
        <p:cNvPr id="1" name=""/>
        <p:cNvGrpSpPr/>
        <p:nvPr/>
      </p:nvGrpSpPr>
      <p:grpSpPr>
        <a:xfrm>
          <a:off x="0" y="0"/>
          <a:ext cx="0" cy="0"/>
          <a:chOff x="0" y="0"/>
          <a:chExt cx="0" cy="0"/>
        </a:xfrm>
      </p:grpSpPr>
      <p:sp>
        <p:nvSpPr>
          <p:cNvPr id="52" name="bg object 18"/>
          <p:cNvSpPr>
            <a:spLocks noGrp="1"/>
          </p:cNvSpPr>
          <p:nvPr>
            <p:ph type="body" sz="quarter" idx="21"/>
          </p:nvPr>
        </p:nvSpPr>
        <p:spPr>
          <a:xfrm>
            <a:off x="0" y="2234255"/>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a:solidFill>
            <a:srgbClr val="DDDDDD"/>
          </a:solidFill>
        </p:spPr>
        <p:txBody>
          <a:bodyPr lIns="55453" tIns="55453" rIns="55453" bIns="55453"/>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a:p>
        </p:txBody>
      </p:sp>
      <p:sp>
        <p:nvSpPr>
          <p:cNvPr id="53" name="Heading in kader 56pt"/>
          <p:cNvSpPr txBox="1">
            <a:spLocks noGrp="1"/>
          </p:cNvSpPr>
          <p:nvPr>
            <p:ph type="body" sz="quarter" idx="22" hasCustomPrompt="1"/>
          </p:nvPr>
        </p:nvSpPr>
        <p:spPr>
          <a:xfrm>
            <a:off x="2129318" y="2234255"/>
            <a:ext cx="20125365" cy="1198118"/>
          </a:xfrm>
          <a:prstGeom prst="rect">
            <a:avLst/>
          </a:prstGeom>
        </p:spPr>
        <p:txBody>
          <a:bodyPr anchor="ctr"/>
          <a:lstStyle>
            <a:lvl1pPr>
              <a:spcBef>
                <a:spcPts val="0"/>
              </a:spcBef>
              <a:defRPr sz="5600" b="1">
                <a:solidFill>
                  <a:srgbClr val="FFFFFF"/>
                </a:solidFill>
                <a:latin typeface="Montserrat-SemiBold"/>
                <a:ea typeface="Montserrat-SemiBold"/>
                <a:cs typeface="Montserrat-SemiBold"/>
                <a:sym typeface="Montserrat-SemiBold"/>
              </a:defRPr>
            </a:lvl1pPr>
          </a:lstStyle>
          <a:p>
            <a:r>
              <a:t>H</a:t>
            </a:r>
          </a:p>
        </p:txBody>
      </p:sp>
      <p:sp>
        <p:nvSpPr>
          <p:cNvPr id="54" name="bg object 17"/>
          <p:cNvSpPr/>
          <p:nvPr/>
        </p:nvSpPr>
        <p:spPr>
          <a:xfrm>
            <a:off x="-1" y="2210298"/>
            <a:ext cx="24384001" cy="47931"/>
          </a:xfrm>
          <a:prstGeom prst="rect">
            <a:avLst/>
          </a:prstGeom>
          <a:solidFill>
            <a:srgbClr val="FF6600"/>
          </a:solidFill>
          <a:ln w="12700">
            <a:miter lim="400000"/>
          </a:ln>
        </p:spPr>
        <p:txBody>
          <a:bodyPr lIns="55453" tIns="55453" rIns="55453" bIns="55453"/>
          <a:lstStyle/>
          <a:p>
            <a:endParaRPr/>
          </a:p>
        </p:txBody>
      </p:sp>
      <p:pic>
        <p:nvPicPr>
          <p:cNvPr id="55" name="object 2" descr="object 2"/>
          <p:cNvPicPr>
            <a:picLocks noChangeAspect="1"/>
          </p:cNvPicPr>
          <p:nvPr/>
        </p:nvPicPr>
        <p:blipFill>
          <a:blip r:embed="rId2">
            <a:extLst/>
          </a:blip>
          <a:stretch>
            <a:fillRect/>
          </a:stretch>
        </p:blipFill>
        <p:spPr>
          <a:xfrm>
            <a:off x="1064259" y="677739"/>
            <a:ext cx="927100" cy="876301"/>
          </a:xfrm>
          <a:prstGeom prst="rect">
            <a:avLst/>
          </a:prstGeom>
          <a:ln w="12700">
            <a:miter lim="400000"/>
          </a:ln>
        </p:spPr>
      </p:pic>
      <p:sp>
        <p:nvSpPr>
          <p:cNvPr id="56" name="Presentatienaam 40pt"/>
          <p:cNvSpPr txBox="1">
            <a:spLocks noGrp="1"/>
          </p:cNvSpPr>
          <p:nvPr>
            <p:ph type="body" sz="quarter" idx="23"/>
          </p:nvPr>
        </p:nvSpPr>
        <p:spPr>
          <a:xfrm>
            <a:off x="2149389" y="770209"/>
            <a:ext cx="21171072" cy="640792"/>
          </a:xfrm>
          <a:prstGeom prst="rect">
            <a:avLst/>
          </a:prstGeom>
        </p:spPr>
        <p:txBody>
          <a:bodyPr/>
          <a:lstStyle>
            <a:lvl1pPr algn="r">
              <a:spcBef>
                <a:spcPts val="0"/>
              </a:spcBef>
              <a:defRPr b="1">
                <a:latin typeface="Montserrat-SemiBold"/>
                <a:ea typeface="Montserrat-SemiBold"/>
                <a:cs typeface="Montserrat-SemiBold"/>
                <a:sym typeface="Montserrat-SemiBold"/>
              </a:defRPr>
            </a:lvl1pPr>
          </a:lstStyle>
          <a:p>
            <a:r>
              <a:t>Presentatienaam 40pt </a:t>
            </a:r>
          </a:p>
        </p:txBody>
      </p:sp>
      <p:sp>
        <p:nvSpPr>
          <p:cNvPr id="57"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
        <p:nvSpPr>
          <p:cNvPr id="58" name="Intro 40pt…"/>
          <p:cNvSpPr txBox="1">
            <a:spLocks noGrp="1"/>
          </p:cNvSpPr>
          <p:nvPr>
            <p:ph type="body" sz="quarter" idx="24"/>
          </p:nvPr>
        </p:nvSpPr>
        <p:spPr>
          <a:xfrm>
            <a:off x="7685738" y="6511726"/>
            <a:ext cx="9012523" cy="2981107"/>
          </a:xfrm>
          <a:prstGeom prst="rect">
            <a:avLst/>
          </a:prstGeom>
        </p:spPr>
        <p:txBody>
          <a:bodyPr lIns="55453" tIns="55453" rIns="55453" bIns="55453">
            <a:spAutoFit/>
          </a:bodyPr>
          <a:lstStyle/>
          <a:p>
            <a:pPr marL="762000" indent="-762000">
              <a:spcBef>
                <a:spcPts val="1000"/>
              </a:spcBef>
              <a:buClr>
                <a:srgbClr val="FF6600"/>
              </a:buClr>
              <a:buSzPct val="100000"/>
              <a:buAutoNum type="arabicPeriod"/>
              <a:defRPr>
                <a:latin typeface="Montserrat Regular"/>
                <a:ea typeface="Montserrat Regular"/>
                <a:cs typeface="Montserrat Regular"/>
                <a:sym typeface="Montserrat Regular"/>
              </a:defRPr>
            </a:pPr>
            <a:r>
              <a:t>Intro 40pt</a:t>
            </a:r>
          </a:p>
          <a:p>
            <a:pPr marL="762000" indent="-762000">
              <a:spcBef>
                <a:spcPts val="1000"/>
              </a:spcBef>
              <a:buClr>
                <a:srgbClr val="FF6600"/>
              </a:buClr>
              <a:buSzPct val="100000"/>
              <a:buAutoNum type="arabicPeriod"/>
              <a:defRPr>
                <a:latin typeface="Montserrat Regular"/>
                <a:ea typeface="Montserrat Regular"/>
                <a:cs typeface="Montserrat Regular"/>
                <a:sym typeface="Montserrat Regular"/>
              </a:defRPr>
            </a:pPr>
            <a:r>
              <a:t>Intro 40pt</a:t>
            </a:r>
          </a:p>
          <a:p>
            <a:pPr marL="762000" indent="-762000">
              <a:spcBef>
                <a:spcPts val="1000"/>
              </a:spcBef>
              <a:buClr>
                <a:srgbClr val="FF6600"/>
              </a:buClr>
              <a:buSzPct val="100000"/>
              <a:buAutoNum type="arabicPeriod"/>
              <a:defRPr>
                <a:latin typeface="Montserrat Regular"/>
                <a:ea typeface="Montserrat Regular"/>
                <a:cs typeface="Montserrat Regular"/>
                <a:sym typeface="Montserrat Regular"/>
              </a:defRPr>
            </a:pPr>
            <a:r>
              <a:t>Intro 40pt</a:t>
            </a:r>
          </a:p>
          <a:p>
            <a:pPr marL="762000" indent="-762000">
              <a:spcBef>
                <a:spcPts val="1000"/>
              </a:spcBef>
              <a:buClr>
                <a:srgbClr val="FF6600"/>
              </a:buClr>
              <a:buSzPct val="100000"/>
              <a:buAutoNum type="arabicPeriod"/>
              <a:defRPr>
                <a:latin typeface="Montserrat Regular"/>
                <a:ea typeface="Montserrat Regular"/>
                <a:cs typeface="Montserrat Regular"/>
                <a:sym typeface="Montserrat Regular"/>
              </a:defRPr>
            </a:pPr>
            <a:r>
              <a:t>Intro 40pt</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Slide copy">
    <p:spTree>
      <p:nvGrpSpPr>
        <p:cNvPr id="1" name=""/>
        <p:cNvGrpSpPr/>
        <p:nvPr/>
      </p:nvGrpSpPr>
      <p:grpSpPr>
        <a:xfrm>
          <a:off x="0" y="0"/>
          <a:ext cx="0" cy="0"/>
          <a:chOff x="0" y="0"/>
          <a:chExt cx="0" cy="0"/>
        </a:xfrm>
      </p:grpSpPr>
      <p:sp>
        <p:nvSpPr>
          <p:cNvPr id="104" name="bg object 18"/>
          <p:cNvSpPr>
            <a:spLocks noGrp="1"/>
          </p:cNvSpPr>
          <p:nvPr>
            <p:ph type="body" sz="quarter" idx="21"/>
          </p:nvPr>
        </p:nvSpPr>
        <p:spPr>
          <a:xfrm>
            <a:off x="0" y="2234255"/>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a:solidFill>
            <a:srgbClr val="DDDDDD"/>
          </a:solidFill>
        </p:spPr>
        <p:txBody>
          <a:bodyPr lIns="55453" tIns="55453" rIns="55453" bIns="55453"/>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a:p>
        </p:txBody>
      </p:sp>
      <p:sp>
        <p:nvSpPr>
          <p:cNvPr id="105" name="Heading in kader 56pt"/>
          <p:cNvSpPr txBox="1">
            <a:spLocks noGrp="1"/>
          </p:cNvSpPr>
          <p:nvPr>
            <p:ph type="body" sz="quarter" idx="22" hasCustomPrompt="1"/>
          </p:nvPr>
        </p:nvSpPr>
        <p:spPr>
          <a:xfrm>
            <a:off x="2129318" y="2234255"/>
            <a:ext cx="20125365" cy="1198118"/>
          </a:xfrm>
          <a:prstGeom prst="rect">
            <a:avLst/>
          </a:prstGeom>
        </p:spPr>
        <p:txBody>
          <a:bodyPr anchor="ctr"/>
          <a:lstStyle>
            <a:lvl1pPr>
              <a:spcBef>
                <a:spcPts val="0"/>
              </a:spcBef>
              <a:defRPr sz="5600" b="1">
                <a:solidFill>
                  <a:srgbClr val="FFFFFF"/>
                </a:solidFill>
                <a:latin typeface="Montserrat-SemiBold"/>
                <a:ea typeface="Montserrat-SemiBold"/>
                <a:cs typeface="Montserrat-SemiBold"/>
                <a:sym typeface="Montserrat-SemiBold"/>
              </a:defRPr>
            </a:lvl1pPr>
          </a:lstStyle>
          <a:p>
            <a:r>
              <a:t>H</a:t>
            </a:r>
          </a:p>
        </p:txBody>
      </p:sp>
      <p:sp>
        <p:nvSpPr>
          <p:cNvPr id="106" name="bg object 17"/>
          <p:cNvSpPr/>
          <p:nvPr/>
        </p:nvSpPr>
        <p:spPr>
          <a:xfrm>
            <a:off x="-1" y="2210298"/>
            <a:ext cx="24384001" cy="47931"/>
          </a:xfrm>
          <a:prstGeom prst="rect">
            <a:avLst/>
          </a:prstGeom>
          <a:solidFill>
            <a:srgbClr val="FF6600"/>
          </a:solidFill>
          <a:ln w="12700">
            <a:miter lim="400000"/>
          </a:ln>
        </p:spPr>
        <p:txBody>
          <a:bodyPr lIns="55453" tIns="55453" rIns="55453" bIns="55453"/>
          <a:lstStyle/>
          <a:p>
            <a:endParaRPr/>
          </a:p>
        </p:txBody>
      </p:sp>
      <p:pic>
        <p:nvPicPr>
          <p:cNvPr id="107" name="object 2" descr="object 2"/>
          <p:cNvPicPr>
            <a:picLocks noChangeAspect="1"/>
          </p:cNvPicPr>
          <p:nvPr/>
        </p:nvPicPr>
        <p:blipFill>
          <a:blip r:embed="rId2">
            <a:extLst/>
          </a:blip>
          <a:stretch>
            <a:fillRect/>
          </a:stretch>
        </p:blipFill>
        <p:spPr>
          <a:xfrm>
            <a:off x="1064259" y="677739"/>
            <a:ext cx="927100" cy="876301"/>
          </a:xfrm>
          <a:prstGeom prst="rect">
            <a:avLst/>
          </a:prstGeom>
          <a:ln w="12700">
            <a:miter lim="400000"/>
          </a:ln>
        </p:spPr>
      </p:pic>
      <p:sp>
        <p:nvSpPr>
          <p:cNvPr id="108" name="Presentatienaam 40pt"/>
          <p:cNvSpPr txBox="1">
            <a:spLocks noGrp="1"/>
          </p:cNvSpPr>
          <p:nvPr>
            <p:ph type="body" sz="quarter" idx="23"/>
          </p:nvPr>
        </p:nvSpPr>
        <p:spPr>
          <a:xfrm>
            <a:off x="2149389" y="770209"/>
            <a:ext cx="21171072" cy="640792"/>
          </a:xfrm>
          <a:prstGeom prst="rect">
            <a:avLst/>
          </a:prstGeom>
        </p:spPr>
        <p:txBody>
          <a:bodyPr/>
          <a:lstStyle>
            <a:lvl1pPr algn="r">
              <a:spcBef>
                <a:spcPts val="0"/>
              </a:spcBef>
              <a:defRPr b="1">
                <a:latin typeface="Montserrat-SemiBold"/>
                <a:ea typeface="Montserrat-SemiBold"/>
                <a:cs typeface="Montserrat-SemiBold"/>
                <a:sym typeface="Montserrat-SemiBold"/>
              </a:defRPr>
            </a:lvl1pPr>
          </a:lstStyle>
          <a:p>
            <a:r>
              <a:t>Presentatienaam 40pt </a:t>
            </a:r>
          </a:p>
        </p:txBody>
      </p:sp>
      <p:sp>
        <p:nvSpPr>
          <p:cNvPr id="109"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
        <p:nvSpPr>
          <p:cNvPr id="110" name="Nim quia sume delit pora ate quatiaerum conse issum solorem que veribus moluptaest quiberum qui oc poreriorum nost aut mo beris as inis dit verios sedit ligenitis con cor accum hil minctat.…"/>
          <p:cNvSpPr txBox="1"/>
          <p:nvPr/>
        </p:nvSpPr>
        <p:spPr>
          <a:xfrm>
            <a:off x="2154160" y="4530526"/>
            <a:ext cx="20075678" cy="7443041"/>
          </a:xfrm>
          <a:prstGeom prst="rect">
            <a:avLst/>
          </a:prstGeom>
          <a:ln w="12700">
            <a:miter lim="400000"/>
          </a:ln>
          <a:extLst>
            <a:ext uri="{C572A759-6A51-4108-AA02-DFA0A04FC94B}">
              <ma14:wrappingTextBoxFlag xmlns="" xmlns:ma14="http://schemas.microsoft.com/office/mac/drawingml/2011/main" val="1"/>
            </a:ext>
          </a:extLst>
        </p:spPr>
        <p:txBody>
          <a:bodyPr lIns="0" tIns="0" rIns="0" bIns="0" numCol="2" spcCol="1085496"/>
          <a:lstStyle/>
          <a:p>
            <a:pPr marL="381000" indent="-381000">
              <a:spcBef>
                <a:spcPts val="1700"/>
              </a:spcBef>
              <a:buSzPct val="50000"/>
              <a:buBlip>
                <a:blip r:embed="rId3"/>
              </a:buBlip>
            </a:pPr>
            <a:r>
              <a:t>Nim quia sume delit pora ate quatiaerum conse issum solorem que veribus moluptaest quiberum qui oc poreriorum nost aut mo beris as inis dit verios sedit ligenitis con cor accum hil minctat.</a:t>
            </a:r>
          </a:p>
          <a:p>
            <a:pPr marL="381000" indent="-381000">
              <a:spcBef>
                <a:spcPts val="1700"/>
              </a:spcBef>
              <a:buSzPct val="50000"/>
              <a:buBlip>
                <a:blip r:embed="rId3"/>
              </a:buBlip>
            </a:pPr>
            <a:r>
              <a:t>Fugit fugia amet labor enitem</a:t>
            </a:r>
          </a:p>
          <a:p>
            <a:pPr marL="381000" indent="-381000">
              <a:spcBef>
                <a:spcPts val="1700"/>
              </a:spcBef>
              <a:buSzPct val="50000"/>
              <a:buBlip>
                <a:blip r:embed="rId3"/>
              </a:buBlip>
            </a:pPr>
            <a:r>
              <a:t>Vit officitatem arunto exeruptasped et aut es acit estiist fugitio. Lecte doluptatem restibus, nim voluptatus audis abor autasUda quia erferum quiducim et aut fugiamus ex et inus alique nones nam, que doloresti dolut </a:t>
            </a:r>
          </a:p>
          <a:p>
            <a:pPr marL="381000" indent="-381000">
              <a:spcBef>
                <a:spcPts val="1700"/>
              </a:spcBef>
              <a:buSzPct val="50000"/>
              <a:buBlip>
                <a:blip r:embed="rId3"/>
              </a:buBlip>
            </a:pPr>
            <a:r>
              <a:t>fugiand ebitium hillabor samus alis simet moditaa erferum quiducim et aut fugiamus ex et inus alique nones nam, que doloresti dolut fugiand ebitium hillabor samus alis simet moditat alicid mo bea voluptae con resse dolorecaes quis eum sita amentio. Usaepelis aut hillorerias utendus dundam volut odit maximenda.</a:t>
            </a:r>
          </a:p>
          <a:p>
            <a:pPr marL="381000" indent="-381000">
              <a:spcBef>
                <a:spcPts val="1700"/>
              </a:spcBef>
              <a:buSzPct val="50000"/>
              <a:buBlip>
                <a:blip r:embed="rId3"/>
              </a:buBlip>
            </a:pPr>
            <a:r>
              <a:t>Bent el ea earcium, nem facerum</a:t>
            </a:r>
          </a:p>
          <a:p>
            <a:pPr marL="381000" indent="-381000">
              <a:spcBef>
                <a:spcPts val="1700"/>
              </a:spcBef>
              <a:buSzPct val="50000"/>
              <a:buBlip>
                <a:blip r:embed="rId3"/>
              </a:buBlip>
            </a:pPr>
            <a:r>
              <a:t>dolo et re officiis ma ped que nimus amus dolentius, offic tempor sequi ipsam id modipie nihillam volo eatem iumqui dempore, senis elliatu repercipsus, officta musdandi ipsame ni audio mossit, sim est, totatiis eatiassi rem. Nemporio. Disquo omnim aliquas sequiat quaerepuda voluptatur?</a:t>
            </a:r>
          </a:p>
          <a:p>
            <a:pPr marL="381000" indent="-381000">
              <a:spcBef>
                <a:spcPts val="1700"/>
              </a:spcBef>
              <a:buSzPct val="50000"/>
              <a:buBlip>
                <a:blip r:embed="rId3"/>
              </a:buBlip>
            </a:pPr>
            <a:r>
              <a:t>Ed ut alitasi tatquatque nobit quunto et laciam rest, quiament ea quid quod mos et ut ent. Ga. Ulles mod utem eic tectaer sperum commolo reptatur rectio cum illabore eariat.</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Voorbeeld Bullets copy 1">
    <p:spTree>
      <p:nvGrpSpPr>
        <p:cNvPr id="1" name=""/>
        <p:cNvGrpSpPr/>
        <p:nvPr/>
      </p:nvGrpSpPr>
      <p:grpSpPr>
        <a:xfrm>
          <a:off x="0" y="0"/>
          <a:ext cx="0" cy="0"/>
          <a:chOff x="0" y="0"/>
          <a:chExt cx="0" cy="0"/>
        </a:xfrm>
      </p:grpSpPr>
      <p:sp>
        <p:nvSpPr>
          <p:cNvPr id="178" name="Slide Number"/>
          <p:cNvSpPr txBox="1">
            <a:spLocks noGrp="1"/>
          </p:cNvSpPr>
          <p:nvPr>
            <p:ph type="sldNum" sz="quarter" idx="2"/>
          </p:nvPr>
        </p:nvSpPr>
        <p:spPr>
          <a:prstGeom prst="rect">
            <a:avLst/>
          </a:prstGeom>
        </p:spPr>
        <p:txBody>
          <a:bodyPr/>
          <a:lstStyle/>
          <a:p>
            <a:fld id="{86CB4B4D-7CA3-9044-876B-883B54F8677D}" type="slidenum">
              <a:t>‹nr.›</a:t>
            </a:fld>
            <a:endParaRPr/>
          </a:p>
        </p:txBody>
      </p:sp>
      <p:sp>
        <p:nvSpPr>
          <p:cNvPr id="179" name="Bedankt voor jullie aandacht"/>
          <p:cNvSpPr txBox="1">
            <a:spLocks noGrp="1"/>
          </p:cNvSpPr>
          <p:nvPr>
            <p:ph type="body" sz="quarter" idx="21"/>
          </p:nvPr>
        </p:nvSpPr>
        <p:spPr>
          <a:xfrm>
            <a:off x="1063539" y="3840356"/>
            <a:ext cx="22256923" cy="2630459"/>
          </a:xfrm>
          <a:prstGeom prst="rect">
            <a:avLst/>
          </a:prstGeom>
        </p:spPr>
        <p:txBody>
          <a:bodyPr>
            <a:normAutofit/>
          </a:bodyPr>
          <a:lstStyle>
            <a:lvl1pPr algn="ctr">
              <a:spcBef>
                <a:spcPts val="0"/>
              </a:spcBef>
              <a:defRPr sz="5600" b="1">
                <a:latin typeface="Montserrat-SemiBold"/>
                <a:ea typeface="Montserrat-SemiBold"/>
                <a:cs typeface="Montserrat-SemiBold"/>
                <a:sym typeface="Montserrat-SemiBold"/>
              </a:defRPr>
            </a:lvl1pPr>
          </a:lstStyle>
          <a:p>
            <a:r>
              <a:t>Bedankt voor jullie aandacht</a:t>
            </a:r>
          </a:p>
        </p:txBody>
      </p:sp>
      <p:pic>
        <p:nvPicPr>
          <p:cNvPr id="180" name="object 2" descr="object 2"/>
          <p:cNvPicPr>
            <a:picLocks noChangeAspect="1"/>
          </p:cNvPicPr>
          <p:nvPr/>
        </p:nvPicPr>
        <p:blipFill>
          <a:blip r:embed="rId2">
            <a:extLst/>
          </a:blip>
          <a:stretch>
            <a:fillRect/>
          </a:stretch>
        </p:blipFill>
        <p:spPr>
          <a:xfrm>
            <a:off x="8087105" y="5069918"/>
            <a:ext cx="8209788" cy="4513028"/>
          </a:xfrm>
          <a:prstGeom prst="rect">
            <a:avLst/>
          </a:prstGeom>
          <a:ln w="12700">
            <a:miter lim="400000"/>
          </a:ln>
        </p:spPr>
      </p:pic>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4260852"/>
            <a:ext cx="20726400" cy="2940051"/>
          </a:xfrm>
        </p:spPr>
        <p:txBody>
          <a:bodyPr/>
          <a:lstStyle/>
          <a:p>
            <a:r>
              <a:rPr lang="nl-NL"/>
              <a:t>Klik om de stijl te bewerken</a:t>
            </a:r>
            <a:endParaRPr lang="en-US"/>
          </a:p>
        </p:txBody>
      </p:sp>
      <p:sp>
        <p:nvSpPr>
          <p:cNvPr id="3" name="Subtitle 2"/>
          <p:cNvSpPr>
            <a:spLocks noGrp="1"/>
          </p:cNvSpPr>
          <p:nvPr>
            <p:ph type="subTitle" idx="1"/>
          </p:nvPr>
        </p:nvSpPr>
        <p:spPr>
          <a:xfrm>
            <a:off x="3657600" y="7772400"/>
            <a:ext cx="17068800" cy="3505200"/>
          </a:xfrm>
        </p:spPr>
        <p:txBody>
          <a:bodyPr/>
          <a:lstStyle>
            <a:lvl1pPr marL="0" indent="0" algn="ctr">
              <a:buNone/>
              <a:defRPr>
                <a:solidFill>
                  <a:schemeClr val="tx1">
                    <a:tint val="75000"/>
                  </a:schemeClr>
                </a:solidFill>
              </a:defRPr>
            </a:lvl1pPr>
            <a:lvl2pPr marL="1219215" indent="0" algn="ctr">
              <a:buNone/>
              <a:defRPr>
                <a:solidFill>
                  <a:schemeClr val="tx1">
                    <a:tint val="75000"/>
                  </a:schemeClr>
                </a:solidFill>
              </a:defRPr>
            </a:lvl2pPr>
            <a:lvl3pPr marL="2438430" indent="0" algn="ctr">
              <a:buNone/>
              <a:defRPr>
                <a:solidFill>
                  <a:schemeClr val="tx1">
                    <a:tint val="75000"/>
                  </a:schemeClr>
                </a:solidFill>
              </a:defRPr>
            </a:lvl3pPr>
            <a:lvl4pPr marL="3657646" indent="0" algn="ctr">
              <a:buNone/>
              <a:defRPr>
                <a:solidFill>
                  <a:schemeClr val="tx1">
                    <a:tint val="75000"/>
                  </a:schemeClr>
                </a:solidFill>
              </a:defRPr>
            </a:lvl4pPr>
            <a:lvl5pPr marL="4876861" indent="0" algn="ctr">
              <a:buNone/>
              <a:defRPr>
                <a:solidFill>
                  <a:schemeClr val="tx1">
                    <a:tint val="75000"/>
                  </a:schemeClr>
                </a:solidFill>
              </a:defRPr>
            </a:lvl5pPr>
            <a:lvl6pPr marL="6096076" indent="0" algn="ctr">
              <a:buNone/>
              <a:defRPr>
                <a:solidFill>
                  <a:schemeClr val="tx1">
                    <a:tint val="75000"/>
                  </a:schemeClr>
                </a:solidFill>
              </a:defRPr>
            </a:lvl6pPr>
            <a:lvl7pPr marL="7315291" indent="0" algn="ctr">
              <a:buNone/>
              <a:defRPr>
                <a:solidFill>
                  <a:schemeClr val="tx1">
                    <a:tint val="75000"/>
                  </a:schemeClr>
                </a:solidFill>
              </a:defRPr>
            </a:lvl7pPr>
            <a:lvl8pPr marL="8534507" indent="0" algn="ctr">
              <a:buNone/>
              <a:defRPr>
                <a:solidFill>
                  <a:schemeClr val="tx1">
                    <a:tint val="75000"/>
                  </a:schemeClr>
                </a:solidFill>
              </a:defRPr>
            </a:lvl8pPr>
            <a:lvl9pPr marL="9753722" indent="0" algn="ctr">
              <a:buNone/>
              <a:defRPr>
                <a:solidFill>
                  <a:schemeClr val="tx1">
                    <a:tint val="75000"/>
                  </a:schemeClr>
                </a:solidFill>
              </a:defRPr>
            </a:lvl9pPr>
          </a:lstStyle>
          <a:p>
            <a:r>
              <a:rPr lang="nl-NL"/>
              <a:t>Klik om de ondertitelstijl van het model te bewerken</a:t>
            </a:r>
            <a:endParaRPr lang="en-US"/>
          </a:p>
        </p:txBody>
      </p:sp>
      <p:sp>
        <p:nvSpPr>
          <p:cNvPr id="4" name="Date Placeholder 3"/>
          <p:cNvSpPr>
            <a:spLocks noGrp="1"/>
          </p:cNvSpPr>
          <p:nvPr>
            <p:ph type="dt" sz="half" idx="10"/>
          </p:nvPr>
        </p:nvSpPr>
        <p:spPr/>
        <p:txBody>
          <a:bodyPr/>
          <a:lstStyle/>
          <a:p>
            <a:fld id="{8ACDB3CC-F982-40F9-8DD6-BCC9AFBF44BD}" type="datetime1">
              <a:rPr lang="en-US" smtClean="0"/>
              <a:pPr/>
              <a:t>10/11/2023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‹nr.›</a:t>
            </a:fld>
            <a:endParaRPr lang="en-US"/>
          </a:p>
        </p:txBody>
      </p:sp>
    </p:spTree>
    <p:extLst>
      <p:ext uri="{BB962C8B-B14F-4D97-AF65-F5344CB8AC3E}">
        <p14:creationId xmlns:p14="http://schemas.microsoft.com/office/powerpoint/2010/main" val="2874606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68C2560D-EC28-3B41-86E8-18F1CE0113B4}"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1136085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926168" y="8813803"/>
            <a:ext cx="20726400" cy="2724149"/>
          </a:xfrm>
        </p:spPr>
        <p:txBody>
          <a:bodyPr anchor="t"/>
          <a:lstStyle>
            <a:lvl1pPr algn="l">
              <a:defRPr sz="10667" b="1" cap="all"/>
            </a:lvl1pPr>
          </a:lstStyle>
          <a:p>
            <a:r>
              <a:rPr lang="nl-NL"/>
              <a:t>Klik om de stijl te bewerken</a:t>
            </a:r>
            <a:endParaRPr lang="en-US"/>
          </a:p>
        </p:txBody>
      </p:sp>
      <p:sp>
        <p:nvSpPr>
          <p:cNvPr id="3" name="Text Placeholder 2"/>
          <p:cNvSpPr>
            <a:spLocks noGrp="1"/>
          </p:cNvSpPr>
          <p:nvPr>
            <p:ph type="body" idx="1"/>
          </p:nvPr>
        </p:nvSpPr>
        <p:spPr>
          <a:xfrm>
            <a:off x="1926168" y="5813427"/>
            <a:ext cx="20726400" cy="3000373"/>
          </a:xfrm>
        </p:spPr>
        <p:txBody>
          <a:bodyPr anchor="b"/>
          <a:lstStyle>
            <a:lvl1pPr marL="0" indent="0">
              <a:buNone/>
              <a:defRPr sz="5333">
                <a:solidFill>
                  <a:schemeClr val="tx1">
                    <a:tint val="75000"/>
                  </a:schemeClr>
                </a:solidFill>
              </a:defRPr>
            </a:lvl1pPr>
            <a:lvl2pPr marL="1219215" indent="0">
              <a:buNone/>
              <a:defRPr sz="4800">
                <a:solidFill>
                  <a:schemeClr val="tx1">
                    <a:tint val="75000"/>
                  </a:schemeClr>
                </a:solidFill>
              </a:defRPr>
            </a:lvl2pPr>
            <a:lvl3pPr marL="2438430" indent="0">
              <a:buNone/>
              <a:defRPr sz="4267">
                <a:solidFill>
                  <a:schemeClr val="tx1">
                    <a:tint val="75000"/>
                  </a:schemeClr>
                </a:solidFill>
              </a:defRPr>
            </a:lvl3pPr>
            <a:lvl4pPr marL="3657646" indent="0">
              <a:buNone/>
              <a:defRPr sz="3733">
                <a:solidFill>
                  <a:schemeClr val="tx1">
                    <a:tint val="75000"/>
                  </a:schemeClr>
                </a:solidFill>
              </a:defRPr>
            </a:lvl4pPr>
            <a:lvl5pPr marL="4876861" indent="0">
              <a:buNone/>
              <a:defRPr sz="3733">
                <a:solidFill>
                  <a:schemeClr val="tx1">
                    <a:tint val="75000"/>
                  </a:schemeClr>
                </a:solidFill>
              </a:defRPr>
            </a:lvl5pPr>
            <a:lvl6pPr marL="6096076" indent="0">
              <a:buNone/>
              <a:defRPr sz="3733">
                <a:solidFill>
                  <a:schemeClr val="tx1">
                    <a:tint val="75000"/>
                  </a:schemeClr>
                </a:solidFill>
              </a:defRPr>
            </a:lvl6pPr>
            <a:lvl7pPr marL="7315291" indent="0">
              <a:buNone/>
              <a:defRPr sz="3733">
                <a:solidFill>
                  <a:schemeClr val="tx1">
                    <a:tint val="75000"/>
                  </a:schemeClr>
                </a:solidFill>
              </a:defRPr>
            </a:lvl7pPr>
            <a:lvl8pPr marL="8534507" indent="0">
              <a:buNone/>
              <a:defRPr sz="3733">
                <a:solidFill>
                  <a:schemeClr val="tx1">
                    <a:tint val="75000"/>
                  </a:schemeClr>
                </a:solidFill>
              </a:defRPr>
            </a:lvl8pPr>
            <a:lvl9pPr marL="9753722" indent="0">
              <a:buNone/>
              <a:defRPr sz="3733">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4A9E7B99-7C3F-4BC3-B7B8-7E1F8C620B24}" type="datetime1">
              <a:rPr lang="en-US" smtClean="0"/>
              <a:pPr/>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AF2B4D-6B12-4EDF-87BB-2B55CECB6611}" type="slidenum">
              <a:rPr lang="en-US" smtClean="0"/>
              <a:pPr/>
              <a:t>‹nr.›</a:t>
            </a:fld>
            <a:endParaRPr lang="en-US"/>
          </a:p>
        </p:txBody>
      </p:sp>
    </p:spTree>
    <p:extLst>
      <p:ext uri="{BB962C8B-B14F-4D97-AF65-F5344CB8AC3E}">
        <p14:creationId xmlns:p14="http://schemas.microsoft.com/office/powerpoint/2010/main" val="318621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a:p>
        </p:txBody>
      </p:sp>
      <p:sp>
        <p:nvSpPr>
          <p:cNvPr id="3" name="Content Placeholder 2"/>
          <p:cNvSpPr>
            <a:spLocks noGrp="1"/>
          </p:cNvSpPr>
          <p:nvPr>
            <p:ph sz="half" idx="1"/>
          </p:nvPr>
        </p:nvSpPr>
        <p:spPr>
          <a:xfrm>
            <a:off x="1219200" y="3200403"/>
            <a:ext cx="10769600" cy="9051925"/>
          </a:xfrm>
        </p:spPr>
        <p:txBody>
          <a:bodyPr/>
          <a:lstStyle>
            <a:lvl1pPr>
              <a:defRPr sz="7467"/>
            </a:lvl1pPr>
            <a:lvl2pPr>
              <a:defRPr sz="6400"/>
            </a:lvl2pPr>
            <a:lvl3pPr>
              <a:defRPr sz="5333"/>
            </a:lvl3pPr>
            <a:lvl4pPr>
              <a:defRPr sz="4800"/>
            </a:lvl4pPr>
            <a:lvl5pPr>
              <a:defRPr sz="4800"/>
            </a:lvl5pPr>
            <a:lvl6pPr>
              <a:defRPr sz="4800"/>
            </a:lvl6pPr>
            <a:lvl7pPr>
              <a:defRPr sz="4800"/>
            </a:lvl7pPr>
            <a:lvl8pPr>
              <a:defRPr sz="4800"/>
            </a:lvl8pPr>
            <a:lvl9pPr>
              <a:defRPr sz="4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12395200" y="3200403"/>
            <a:ext cx="10769600" cy="9051925"/>
          </a:xfrm>
        </p:spPr>
        <p:txBody>
          <a:bodyPr/>
          <a:lstStyle>
            <a:lvl1pPr>
              <a:defRPr sz="7467"/>
            </a:lvl1pPr>
            <a:lvl2pPr>
              <a:defRPr sz="6400"/>
            </a:lvl2pPr>
            <a:lvl3pPr>
              <a:defRPr sz="5333"/>
            </a:lvl3pPr>
            <a:lvl4pPr>
              <a:defRPr sz="4800"/>
            </a:lvl4pPr>
            <a:lvl5pPr>
              <a:defRPr sz="4800"/>
            </a:lvl5pPr>
            <a:lvl6pPr>
              <a:defRPr sz="4800"/>
            </a:lvl6pPr>
            <a:lvl7pPr>
              <a:defRPr sz="4800"/>
            </a:lvl7pPr>
            <a:lvl8pPr>
              <a:defRPr sz="4800"/>
            </a:lvl8pPr>
            <a:lvl9pPr>
              <a:defRPr sz="48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fld id="{68C2560D-EC28-3B41-86E8-18F1CE0113B4}"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222118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de stijl te bewerken</a:t>
            </a:r>
            <a:endParaRPr lang="en-US"/>
          </a:p>
        </p:txBody>
      </p:sp>
      <p:sp>
        <p:nvSpPr>
          <p:cNvPr id="3" name="Text Placeholder 2"/>
          <p:cNvSpPr>
            <a:spLocks noGrp="1"/>
          </p:cNvSpPr>
          <p:nvPr>
            <p:ph type="body" idx="1"/>
          </p:nvPr>
        </p:nvSpPr>
        <p:spPr>
          <a:xfrm>
            <a:off x="1219200" y="3070227"/>
            <a:ext cx="10773835" cy="1279525"/>
          </a:xfrm>
        </p:spPr>
        <p:txBody>
          <a:bodyPr anchor="b"/>
          <a:lstStyle>
            <a:lvl1pPr marL="0" indent="0">
              <a:buNone/>
              <a:defRPr sz="6400" b="1"/>
            </a:lvl1pPr>
            <a:lvl2pPr marL="1219215" indent="0">
              <a:buNone/>
              <a:defRPr sz="5333" b="1"/>
            </a:lvl2pPr>
            <a:lvl3pPr marL="2438430" indent="0">
              <a:buNone/>
              <a:defRPr sz="4800" b="1"/>
            </a:lvl3pPr>
            <a:lvl4pPr marL="3657646" indent="0">
              <a:buNone/>
              <a:defRPr sz="4267" b="1"/>
            </a:lvl4pPr>
            <a:lvl5pPr marL="4876861" indent="0">
              <a:buNone/>
              <a:defRPr sz="4267" b="1"/>
            </a:lvl5pPr>
            <a:lvl6pPr marL="6096076" indent="0">
              <a:buNone/>
              <a:defRPr sz="4267" b="1"/>
            </a:lvl6pPr>
            <a:lvl7pPr marL="7315291" indent="0">
              <a:buNone/>
              <a:defRPr sz="4267" b="1"/>
            </a:lvl7pPr>
            <a:lvl8pPr marL="8534507" indent="0">
              <a:buNone/>
              <a:defRPr sz="4267" b="1"/>
            </a:lvl8pPr>
            <a:lvl9pPr marL="9753722" indent="0">
              <a:buNone/>
              <a:defRPr sz="4267" b="1"/>
            </a:lvl9pPr>
          </a:lstStyle>
          <a:p>
            <a:pPr lvl="0"/>
            <a:r>
              <a:rPr lang="nl-NL"/>
              <a:t>Tekststijl van het model bewerken</a:t>
            </a:r>
          </a:p>
        </p:txBody>
      </p:sp>
      <p:sp>
        <p:nvSpPr>
          <p:cNvPr id="4" name="Content Placeholder 3"/>
          <p:cNvSpPr>
            <a:spLocks noGrp="1"/>
          </p:cNvSpPr>
          <p:nvPr>
            <p:ph sz="half" idx="2"/>
          </p:nvPr>
        </p:nvSpPr>
        <p:spPr>
          <a:xfrm>
            <a:off x="1219200" y="4349749"/>
            <a:ext cx="10773835" cy="7902576"/>
          </a:xfrm>
        </p:spPr>
        <p:txBody>
          <a:bodyPr/>
          <a:lstStyle>
            <a:lvl1pPr>
              <a:defRPr sz="6400"/>
            </a:lvl1pPr>
            <a:lvl2pPr>
              <a:defRPr sz="5333"/>
            </a:lvl2pPr>
            <a:lvl3pPr>
              <a:defRPr sz="4800"/>
            </a:lvl3pPr>
            <a:lvl4pPr>
              <a:defRPr sz="4267"/>
            </a:lvl4pPr>
            <a:lvl5pPr>
              <a:defRPr sz="4267"/>
            </a:lvl5pPr>
            <a:lvl6pPr>
              <a:defRPr sz="4267"/>
            </a:lvl6pPr>
            <a:lvl7pPr>
              <a:defRPr sz="4267"/>
            </a:lvl7pPr>
            <a:lvl8pPr>
              <a:defRPr sz="4267"/>
            </a:lvl8pPr>
            <a:lvl9pPr>
              <a:defRPr sz="4267"/>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12386737" y="3070227"/>
            <a:ext cx="10778067" cy="1279525"/>
          </a:xfrm>
        </p:spPr>
        <p:txBody>
          <a:bodyPr anchor="b"/>
          <a:lstStyle>
            <a:lvl1pPr marL="0" indent="0">
              <a:buNone/>
              <a:defRPr sz="6400" b="1"/>
            </a:lvl1pPr>
            <a:lvl2pPr marL="1219215" indent="0">
              <a:buNone/>
              <a:defRPr sz="5333" b="1"/>
            </a:lvl2pPr>
            <a:lvl3pPr marL="2438430" indent="0">
              <a:buNone/>
              <a:defRPr sz="4800" b="1"/>
            </a:lvl3pPr>
            <a:lvl4pPr marL="3657646" indent="0">
              <a:buNone/>
              <a:defRPr sz="4267" b="1"/>
            </a:lvl4pPr>
            <a:lvl5pPr marL="4876861" indent="0">
              <a:buNone/>
              <a:defRPr sz="4267" b="1"/>
            </a:lvl5pPr>
            <a:lvl6pPr marL="6096076" indent="0">
              <a:buNone/>
              <a:defRPr sz="4267" b="1"/>
            </a:lvl6pPr>
            <a:lvl7pPr marL="7315291" indent="0">
              <a:buNone/>
              <a:defRPr sz="4267" b="1"/>
            </a:lvl7pPr>
            <a:lvl8pPr marL="8534507" indent="0">
              <a:buNone/>
              <a:defRPr sz="4267" b="1"/>
            </a:lvl8pPr>
            <a:lvl9pPr marL="9753722" indent="0">
              <a:buNone/>
              <a:defRPr sz="4267" b="1"/>
            </a:lvl9pPr>
          </a:lstStyle>
          <a:p>
            <a:pPr lvl="0"/>
            <a:r>
              <a:rPr lang="nl-NL"/>
              <a:t>Tekststijl van het model bewerken</a:t>
            </a:r>
          </a:p>
        </p:txBody>
      </p:sp>
      <p:sp>
        <p:nvSpPr>
          <p:cNvPr id="6" name="Content Placeholder 5"/>
          <p:cNvSpPr>
            <a:spLocks noGrp="1"/>
          </p:cNvSpPr>
          <p:nvPr>
            <p:ph sz="quarter" idx="4"/>
          </p:nvPr>
        </p:nvSpPr>
        <p:spPr>
          <a:xfrm>
            <a:off x="12386737" y="4349749"/>
            <a:ext cx="10778067" cy="7902576"/>
          </a:xfrm>
        </p:spPr>
        <p:txBody>
          <a:bodyPr/>
          <a:lstStyle>
            <a:lvl1pPr>
              <a:defRPr sz="6400"/>
            </a:lvl1pPr>
            <a:lvl2pPr>
              <a:defRPr sz="5333"/>
            </a:lvl2pPr>
            <a:lvl3pPr>
              <a:defRPr sz="4800"/>
            </a:lvl3pPr>
            <a:lvl4pPr>
              <a:defRPr sz="4267"/>
            </a:lvl4pPr>
            <a:lvl5pPr>
              <a:defRPr sz="4267"/>
            </a:lvl5pPr>
            <a:lvl6pPr>
              <a:defRPr sz="4267"/>
            </a:lvl6pPr>
            <a:lvl7pPr>
              <a:defRPr sz="4267"/>
            </a:lvl7pPr>
            <a:lvl8pPr>
              <a:defRPr sz="4267"/>
            </a:lvl8pPr>
            <a:lvl9pPr>
              <a:defRPr sz="4267"/>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68C2560D-EC28-3B41-86E8-18F1CE0113B4}" type="datetimeFigureOut">
              <a:rPr lang="en-US" smtClean="0"/>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66355A-084C-D24E-9AD2-7E4FC41EA627}" type="slidenum">
              <a:rPr lang="en-US" smtClean="0"/>
              <a:t>‹nr.›</a:t>
            </a:fld>
            <a:endParaRPr lang="en-US"/>
          </a:p>
        </p:txBody>
      </p:sp>
    </p:spTree>
    <p:extLst>
      <p:ext uri="{BB962C8B-B14F-4D97-AF65-F5344CB8AC3E}">
        <p14:creationId xmlns:p14="http://schemas.microsoft.com/office/powerpoint/2010/main" val="42203700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bg object 16"/>
          <p:cNvSpPr/>
          <p:nvPr/>
        </p:nvSpPr>
        <p:spPr>
          <a:xfrm>
            <a:off x="-1" y="3398078"/>
            <a:ext cx="24384001" cy="34291"/>
          </a:xfrm>
          <a:prstGeom prst="rect">
            <a:avLst/>
          </a:prstGeom>
          <a:solidFill>
            <a:srgbClr val="FF6600"/>
          </a:solidFill>
          <a:ln w="12700">
            <a:miter lim="400000"/>
          </a:ln>
        </p:spPr>
        <p:txBody>
          <a:bodyPr lIns="55453" tIns="55453" rIns="55453" bIns="55453"/>
          <a:lstStyle/>
          <a:p>
            <a:endParaRPr/>
          </a:p>
        </p:txBody>
      </p:sp>
      <p:pic>
        <p:nvPicPr>
          <p:cNvPr id="3" name="bg object 17" descr="bg object 17"/>
          <p:cNvPicPr>
            <a:picLocks noChangeAspect="1"/>
          </p:cNvPicPr>
          <p:nvPr/>
        </p:nvPicPr>
        <p:blipFill>
          <a:blip r:embed="rId6">
            <a:extLst/>
          </a:blip>
          <a:stretch>
            <a:fillRect/>
          </a:stretch>
        </p:blipFill>
        <p:spPr>
          <a:xfrm>
            <a:off x="-1" y="3369"/>
            <a:ext cx="6237796" cy="3429001"/>
          </a:xfrm>
          <a:prstGeom prst="rect">
            <a:avLst/>
          </a:prstGeom>
          <a:ln w="12700">
            <a:miter lim="400000"/>
          </a:ln>
        </p:spPr>
      </p:pic>
      <p:sp>
        <p:nvSpPr>
          <p:cNvPr id="4" name="Title Text"/>
          <p:cNvSpPr txBox="1">
            <a:spLocks noGrp="1"/>
          </p:cNvSpPr>
          <p:nvPr>
            <p:ph type="title"/>
          </p:nvPr>
        </p:nvSpPr>
        <p:spPr>
          <a:xfrm>
            <a:off x="2129317" y="4255627"/>
            <a:ext cx="20087389" cy="1488234"/>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p>
            <a:r>
              <a:t>Title Text</a:t>
            </a:r>
          </a:p>
        </p:txBody>
      </p:sp>
      <p:sp>
        <p:nvSpPr>
          <p:cNvPr id="5" name="Body Level One…"/>
          <p:cNvSpPr txBox="1">
            <a:spLocks noGrp="1"/>
          </p:cNvSpPr>
          <p:nvPr>
            <p:ph type="body" idx="1"/>
          </p:nvPr>
        </p:nvSpPr>
        <p:spPr>
          <a:xfrm>
            <a:off x="2148305" y="8133074"/>
            <a:ext cx="20087389" cy="3429241"/>
          </a:xfrm>
          <a:prstGeom prst="rect">
            <a:avLst/>
          </a:prstGeom>
          <a:ln w="12700">
            <a:miter lim="400000"/>
          </a:ln>
          <a:extLst>
            <a:ext uri="{C572A759-6A51-4108-AA02-DFA0A04FC94B}">
              <ma14:wrappingTextBoxFlag xmlns="" xmlns:ma14="http://schemas.microsoft.com/office/mac/drawingml/2011/main" val="1"/>
            </a:ext>
          </a:extLst>
        </p:spPr>
        <p:txBody>
          <a:bodyPr lIns="0" tIns="0" rIns="0" bIns="0"/>
          <a:lstStyle>
            <a:lvl2pPr>
              <a:defRPr>
                <a:latin typeface="Montserrat Regular"/>
                <a:ea typeface="Montserrat Regular"/>
                <a:cs typeface="Montserrat Regular"/>
                <a:sym typeface="Montserrat Regular"/>
              </a:defRPr>
            </a:lvl2pPr>
            <a:lvl3pPr>
              <a:defRPr>
                <a:latin typeface="Montserrat Regular"/>
                <a:ea typeface="Montserrat Regular"/>
                <a:cs typeface="Montserrat Regular"/>
                <a:sym typeface="Montserrat Regular"/>
              </a:defRPr>
            </a:lvl3pPr>
            <a:lvl4pPr>
              <a:defRPr>
                <a:latin typeface="Montserrat Regular"/>
                <a:ea typeface="Montserrat Regular"/>
                <a:cs typeface="Montserrat Regular"/>
                <a:sym typeface="Montserrat Regular"/>
              </a:defRPr>
            </a:lvl4pPr>
            <a:lvl5pPr>
              <a:defRPr>
                <a:latin typeface="Montserrat Regular"/>
                <a:ea typeface="Montserrat Regular"/>
                <a:cs typeface="Montserrat Regular"/>
                <a:sym typeface="Montserrat Regular"/>
              </a:defRPr>
            </a:lvl5pPr>
          </a:lstStyle>
          <a:p>
            <a:r>
              <a:t>Body Level One</a:t>
            </a:r>
          </a:p>
          <a:p>
            <a:pPr lvl="1"/>
            <a:r>
              <a:t>Body Level Two</a:t>
            </a:r>
          </a:p>
          <a:p>
            <a:pPr lvl="2"/>
            <a:r>
              <a:t>Body Level Three</a:t>
            </a:r>
          </a:p>
          <a:p>
            <a:pPr lvl="3"/>
            <a:r>
              <a:t>Body Level Four</a:t>
            </a:r>
          </a:p>
          <a:p>
            <a:pPr lvl="4"/>
            <a:r>
              <a:t>Body Level Five</a:t>
            </a:r>
          </a:p>
        </p:txBody>
      </p:sp>
      <p:sp>
        <p:nvSpPr>
          <p:cNvPr id="6" name="Slide Number"/>
          <p:cNvSpPr txBox="1">
            <a:spLocks noGrp="1"/>
          </p:cNvSpPr>
          <p:nvPr>
            <p:ph type="sldNum" sz="quarter" idx="2"/>
          </p:nvPr>
        </p:nvSpPr>
        <p:spPr>
          <a:xfrm>
            <a:off x="22920170" y="12638859"/>
            <a:ext cx="397181" cy="406401"/>
          </a:xfrm>
          <a:prstGeom prst="rect">
            <a:avLst/>
          </a:prstGeom>
          <a:ln w="12700">
            <a:miter lim="400000"/>
          </a:ln>
        </p:spPr>
        <p:txBody>
          <a:bodyPr wrap="none" lIns="0" tIns="0" rIns="0" bIns="0">
            <a:spAutoFit/>
          </a:bodyPr>
          <a:lstStyle>
            <a:lvl1pPr indent="38100" algn="r">
              <a:lnSpc>
                <a:spcPct val="100000"/>
              </a:lnSpc>
              <a:defRPr>
                <a:latin typeface="Montserrat SemiBold"/>
                <a:ea typeface="Montserrat SemiBold"/>
                <a:cs typeface="Montserrat SemiBold"/>
                <a:sym typeface="Montserrat SemiBold"/>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6" r:id="rId3"/>
    <p:sldLayoutId id="2147483662" r:id="rId4"/>
  </p:sldLayoutIdLst>
  <p:transition spd="med"/>
  <p:txStyles>
    <p:titleStyle>
      <a:lvl1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1pPr>
      <a:lvl2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2pPr>
      <a:lvl3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3pPr>
      <a:lvl4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4pPr>
      <a:lvl5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5pPr>
      <a:lvl6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6pPr>
      <a:lvl7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7pPr>
      <a:lvl8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8pPr>
      <a:lvl9pPr marL="0" marR="0" indent="0" algn="l" defTabSz="1109609" rtl="0" latinLnBrk="0">
        <a:lnSpc>
          <a:spcPct val="100000"/>
        </a:lnSpc>
        <a:spcBef>
          <a:spcPts val="0"/>
        </a:spcBef>
        <a:spcAft>
          <a:spcPts val="0"/>
        </a:spcAft>
        <a:buClrTx/>
        <a:buSzTx/>
        <a:buFontTx/>
        <a:buNone/>
        <a:tabLst/>
        <a:defRPr sz="8500" b="1" i="0" u="none" strike="noStrike" cap="none" spc="0" baseline="0">
          <a:solidFill>
            <a:srgbClr val="003399"/>
          </a:solidFill>
          <a:uFillTx/>
          <a:latin typeface="Montserrat-SemiBold"/>
          <a:ea typeface="Montserrat-SemiBold"/>
          <a:cs typeface="Montserrat-SemiBold"/>
          <a:sym typeface="Montserrat-SemiBold"/>
        </a:defRPr>
      </a:lvl9pPr>
    </p:titleStyle>
    <p:bodyStyle>
      <a:lvl1pPr marL="0" marR="0" indent="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1pPr>
      <a:lvl2pPr marL="0" marR="0" indent="4572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2pPr>
      <a:lvl3pPr marL="0" marR="0" indent="9144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3pPr>
      <a:lvl4pPr marL="0" marR="0" indent="13716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4pPr>
      <a:lvl5pPr marL="0" marR="0" indent="18288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5pPr>
      <a:lvl6pPr marL="0" marR="0" indent="22860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6pPr>
      <a:lvl7pPr marL="0" marR="0" indent="27432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7pPr>
      <a:lvl8pPr marL="0" marR="0" indent="32004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8pPr>
      <a:lvl9pPr marL="0" marR="0" indent="3657600" algn="l" defTabSz="1109609" rtl="0" latinLnBrk="0">
        <a:lnSpc>
          <a:spcPct val="100000"/>
        </a:lnSpc>
        <a:spcBef>
          <a:spcPts val="3000"/>
        </a:spcBef>
        <a:spcAft>
          <a:spcPts val="0"/>
        </a:spcAft>
        <a:buClrTx/>
        <a:buSzTx/>
        <a:buFontTx/>
        <a:buNone/>
        <a:tabLst/>
        <a:defRPr sz="4000" b="0" i="0" u="none" strike="noStrike" cap="none" spc="0" baseline="0">
          <a:solidFill>
            <a:srgbClr val="003399"/>
          </a:solidFill>
          <a:uFillTx/>
          <a:latin typeface="Montserrat SemiBold"/>
          <a:ea typeface="Montserrat SemiBold"/>
          <a:cs typeface="Montserrat SemiBold"/>
          <a:sym typeface="Montserrat SemiBold"/>
        </a:defRPr>
      </a:lvl9pPr>
    </p:bodyStyle>
    <p:otherStyle>
      <a:lvl1pPr marL="0" marR="0" indent="3810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1pPr>
      <a:lvl2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2pPr>
      <a:lvl3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3pPr>
      <a:lvl4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4pPr>
      <a:lvl5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5pPr>
      <a:lvl6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6pPr>
      <a:lvl7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7pPr>
      <a:lvl8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8pPr>
      <a:lvl9pPr marL="0" marR="0" indent="0" algn="r" defTabSz="1109609" rtl="0" latinLnBrk="0">
        <a:lnSpc>
          <a:spcPct val="100000"/>
        </a:lnSpc>
        <a:spcBef>
          <a:spcPts val="500"/>
        </a:spcBef>
        <a:spcAft>
          <a:spcPts val="0"/>
        </a:spcAft>
        <a:buClrTx/>
        <a:buSzTx/>
        <a:buFontTx/>
        <a:buNone/>
        <a:tabLst/>
        <a:defRPr sz="2600" b="0" i="0" u="none" strike="noStrike" cap="none" spc="0" baseline="0">
          <a:solidFill>
            <a:schemeClr val="tx1"/>
          </a:solidFill>
          <a:uFillTx/>
          <a:latin typeface="+mn-lt"/>
          <a:ea typeface="+mn-ea"/>
          <a:cs typeface="+mn-cs"/>
          <a:sym typeface="Montserrat SemiBold"/>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19200" y="549277"/>
            <a:ext cx="21945600" cy="2286000"/>
          </a:xfrm>
          <a:prstGeom prst="rect">
            <a:avLst/>
          </a:prstGeom>
        </p:spPr>
        <p:txBody>
          <a:bodyPr vert="horz" lIns="91440" tIns="45720" rIns="91440" bIns="45720" rtlCol="0" anchor="ctr">
            <a:normAutofit/>
          </a:bodyPr>
          <a:lstStyle/>
          <a:p>
            <a:r>
              <a:rPr lang="nl-NL"/>
              <a:t>Titelstijl van model bewerken</a:t>
            </a:r>
            <a:endParaRPr lang="en-US"/>
          </a:p>
        </p:txBody>
      </p:sp>
      <p:sp>
        <p:nvSpPr>
          <p:cNvPr id="3" name="Text Placeholder 2"/>
          <p:cNvSpPr>
            <a:spLocks noGrp="1"/>
          </p:cNvSpPr>
          <p:nvPr>
            <p:ph type="body" idx="1"/>
          </p:nvPr>
        </p:nvSpPr>
        <p:spPr>
          <a:xfrm>
            <a:off x="1219200" y="3200403"/>
            <a:ext cx="21945600" cy="9051925"/>
          </a:xfrm>
          <a:prstGeom prst="rect">
            <a:avLst/>
          </a:prstGeom>
        </p:spPr>
        <p:txBody>
          <a:bodyPr vert="horz" lIns="91440" tIns="45720" rIns="91440" bIns="45720" rtlCol="0">
            <a:normAutofit/>
          </a:bodyPr>
          <a:lstStyle/>
          <a:p>
            <a:pPr lvl="0"/>
            <a:r>
              <a:rPr lang="nl-NL" dirty="0"/>
              <a:t>Klik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Date Placeholder 3"/>
          <p:cNvSpPr>
            <a:spLocks noGrp="1"/>
          </p:cNvSpPr>
          <p:nvPr>
            <p:ph type="dt" sz="half" idx="2"/>
          </p:nvPr>
        </p:nvSpPr>
        <p:spPr>
          <a:xfrm>
            <a:off x="1219200" y="12712701"/>
            <a:ext cx="5689600" cy="730251"/>
          </a:xfrm>
          <a:prstGeom prst="rect">
            <a:avLst/>
          </a:prstGeom>
        </p:spPr>
        <p:txBody>
          <a:bodyPr vert="horz" lIns="91440" tIns="45720" rIns="91440" bIns="45720" rtlCol="0" anchor="ctr"/>
          <a:lstStyle>
            <a:lvl1pPr algn="l">
              <a:defRPr sz="3200">
                <a:solidFill>
                  <a:schemeClr val="tx1">
                    <a:tint val="75000"/>
                  </a:schemeClr>
                </a:solidFill>
              </a:defRPr>
            </a:lvl1pPr>
          </a:lstStyle>
          <a:p>
            <a:fld id="{68C2560D-EC28-3B41-86E8-18F1CE0113B4}" type="datetimeFigureOut">
              <a:rPr lang="en-US" smtClean="0"/>
              <a:t>10/11/2023</a:t>
            </a:fld>
            <a:endParaRPr lang="en-US"/>
          </a:p>
        </p:txBody>
      </p:sp>
      <p:sp>
        <p:nvSpPr>
          <p:cNvPr id="5" name="Footer Placeholder 4"/>
          <p:cNvSpPr>
            <a:spLocks noGrp="1"/>
          </p:cNvSpPr>
          <p:nvPr>
            <p:ph type="ftr" sz="quarter" idx="3"/>
          </p:nvPr>
        </p:nvSpPr>
        <p:spPr>
          <a:xfrm>
            <a:off x="8331200" y="12712701"/>
            <a:ext cx="7721600" cy="730251"/>
          </a:xfrm>
          <a:prstGeom prst="rect">
            <a:avLst/>
          </a:prstGeom>
        </p:spPr>
        <p:txBody>
          <a:bodyPr vert="horz" lIns="91440" tIns="45720" rIns="91440" bIns="45720" rtlCol="0" anchor="ctr"/>
          <a:lstStyle>
            <a:lvl1pPr algn="ctr">
              <a:defRPr sz="3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475200" y="12712701"/>
            <a:ext cx="5689600" cy="730251"/>
          </a:xfrm>
          <a:prstGeom prst="rect">
            <a:avLst/>
          </a:prstGeom>
        </p:spPr>
        <p:txBody>
          <a:bodyPr vert="horz" lIns="91440" tIns="45720" rIns="91440" bIns="45720" rtlCol="0" anchor="ctr"/>
          <a:lstStyle>
            <a:lvl1pPr algn="r">
              <a:defRPr sz="3200">
                <a:solidFill>
                  <a:schemeClr val="tx1">
                    <a:tint val="75000"/>
                  </a:schemeClr>
                </a:solidFill>
              </a:defRPr>
            </a:lvl1pPr>
          </a:lstStyle>
          <a:p>
            <a:fld id="{2066355A-084C-D24E-9AD2-7E4FC41EA627}" type="slidenum">
              <a:rPr lang="en-US" smtClean="0"/>
              <a:t>‹nr.›</a:t>
            </a:fld>
            <a:endParaRPr lang="en-US"/>
          </a:p>
        </p:txBody>
      </p:sp>
    </p:spTree>
    <p:extLst>
      <p:ext uri="{BB962C8B-B14F-4D97-AF65-F5344CB8AC3E}">
        <p14:creationId xmlns:p14="http://schemas.microsoft.com/office/powerpoint/2010/main" val="2961206513"/>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defTabSz="1219215" rtl="0" eaLnBrk="1" latinLnBrk="0" hangingPunct="1">
        <a:spcBef>
          <a:spcPct val="0"/>
        </a:spcBef>
        <a:buNone/>
        <a:defRPr sz="11733" kern="1200">
          <a:solidFill>
            <a:schemeClr val="tx1"/>
          </a:solidFill>
          <a:latin typeface="+mj-lt"/>
          <a:ea typeface="+mj-ea"/>
          <a:cs typeface="+mj-cs"/>
        </a:defRPr>
      </a:lvl1pPr>
    </p:titleStyle>
    <p:bodyStyle>
      <a:lvl1pPr marL="914411" indent="-914411" algn="l" defTabSz="1219215" rtl="0" eaLnBrk="1" latinLnBrk="0" hangingPunct="1">
        <a:spcBef>
          <a:spcPct val="20000"/>
        </a:spcBef>
        <a:buFont typeface="Arial"/>
        <a:buChar char="•"/>
        <a:defRPr sz="8533" kern="1200">
          <a:solidFill>
            <a:schemeClr val="tx1"/>
          </a:solidFill>
          <a:latin typeface="+mn-lt"/>
          <a:ea typeface="+mn-ea"/>
          <a:cs typeface="+mn-cs"/>
        </a:defRPr>
      </a:lvl1pPr>
      <a:lvl2pPr marL="1981225" indent="-762010" algn="l" defTabSz="1219215" rtl="0" eaLnBrk="1" latinLnBrk="0" hangingPunct="1">
        <a:spcBef>
          <a:spcPct val="20000"/>
        </a:spcBef>
        <a:buFont typeface="Arial"/>
        <a:buChar char="–"/>
        <a:defRPr sz="7467" kern="1200">
          <a:solidFill>
            <a:schemeClr val="tx1"/>
          </a:solidFill>
          <a:latin typeface="+mn-lt"/>
          <a:ea typeface="+mn-ea"/>
          <a:cs typeface="+mn-cs"/>
        </a:defRPr>
      </a:lvl2pPr>
      <a:lvl3pPr marL="3048038" indent="-609608" algn="l" defTabSz="1219215" rtl="0" eaLnBrk="1" latinLnBrk="0" hangingPunct="1">
        <a:spcBef>
          <a:spcPct val="20000"/>
        </a:spcBef>
        <a:buFont typeface="Arial"/>
        <a:buChar char="•"/>
        <a:defRPr sz="6400" kern="1200">
          <a:solidFill>
            <a:schemeClr val="tx1"/>
          </a:solidFill>
          <a:latin typeface="+mn-lt"/>
          <a:ea typeface="+mn-ea"/>
          <a:cs typeface="+mn-cs"/>
        </a:defRPr>
      </a:lvl3pPr>
      <a:lvl4pPr marL="4267253" indent="-609608" algn="l" defTabSz="1219215" rtl="0" eaLnBrk="1" latinLnBrk="0" hangingPunct="1">
        <a:spcBef>
          <a:spcPct val="20000"/>
        </a:spcBef>
        <a:buFont typeface="Arial"/>
        <a:buChar char="–"/>
        <a:defRPr sz="5333" kern="1200">
          <a:solidFill>
            <a:schemeClr val="tx1"/>
          </a:solidFill>
          <a:latin typeface="+mn-lt"/>
          <a:ea typeface="+mn-ea"/>
          <a:cs typeface="+mn-cs"/>
        </a:defRPr>
      </a:lvl4pPr>
      <a:lvl5pPr marL="5486469" indent="-609608" algn="l" defTabSz="1219215" rtl="0" eaLnBrk="1" latinLnBrk="0" hangingPunct="1">
        <a:spcBef>
          <a:spcPct val="20000"/>
        </a:spcBef>
        <a:buFont typeface="Arial"/>
        <a:buChar char="»"/>
        <a:defRPr sz="5333" kern="1200">
          <a:solidFill>
            <a:schemeClr val="tx1"/>
          </a:solidFill>
          <a:latin typeface="+mn-lt"/>
          <a:ea typeface="+mn-ea"/>
          <a:cs typeface="+mn-cs"/>
        </a:defRPr>
      </a:lvl5pPr>
      <a:lvl6pPr marL="6705684" indent="-609608" algn="l" defTabSz="1219215" rtl="0" eaLnBrk="1" latinLnBrk="0" hangingPunct="1">
        <a:spcBef>
          <a:spcPct val="20000"/>
        </a:spcBef>
        <a:buFont typeface="Arial"/>
        <a:buChar char="•"/>
        <a:defRPr sz="5333" kern="1200">
          <a:solidFill>
            <a:schemeClr val="tx1"/>
          </a:solidFill>
          <a:latin typeface="+mn-lt"/>
          <a:ea typeface="+mn-ea"/>
          <a:cs typeface="+mn-cs"/>
        </a:defRPr>
      </a:lvl6pPr>
      <a:lvl7pPr marL="7924899" indent="-609608" algn="l" defTabSz="1219215" rtl="0" eaLnBrk="1" latinLnBrk="0" hangingPunct="1">
        <a:spcBef>
          <a:spcPct val="20000"/>
        </a:spcBef>
        <a:buFont typeface="Arial"/>
        <a:buChar char="•"/>
        <a:defRPr sz="5333" kern="1200">
          <a:solidFill>
            <a:schemeClr val="tx1"/>
          </a:solidFill>
          <a:latin typeface="+mn-lt"/>
          <a:ea typeface="+mn-ea"/>
          <a:cs typeface="+mn-cs"/>
        </a:defRPr>
      </a:lvl7pPr>
      <a:lvl8pPr marL="9144114" indent="-609608" algn="l" defTabSz="1219215" rtl="0" eaLnBrk="1" latinLnBrk="0" hangingPunct="1">
        <a:spcBef>
          <a:spcPct val="20000"/>
        </a:spcBef>
        <a:buFont typeface="Arial"/>
        <a:buChar char="•"/>
        <a:defRPr sz="5333" kern="1200">
          <a:solidFill>
            <a:schemeClr val="tx1"/>
          </a:solidFill>
          <a:latin typeface="+mn-lt"/>
          <a:ea typeface="+mn-ea"/>
          <a:cs typeface="+mn-cs"/>
        </a:defRPr>
      </a:lvl8pPr>
      <a:lvl9pPr marL="10363330" indent="-609608" algn="l" defTabSz="1219215" rtl="0" eaLnBrk="1" latinLnBrk="0" hangingPunct="1">
        <a:spcBef>
          <a:spcPct val="20000"/>
        </a:spcBef>
        <a:buFont typeface="Arial"/>
        <a:buChar char="•"/>
        <a:defRPr sz="5333" kern="1200">
          <a:solidFill>
            <a:schemeClr val="tx1"/>
          </a:solidFill>
          <a:latin typeface="+mn-lt"/>
          <a:ea typeface="+mn-ea"/>
          <a:cs typeface="+mn-cs"/>
        </a:defRPr>
      </a:lvl9pPr>
    </p:bodyStyle>
    <p:otherStyle>
      <a:defPPr>
        <a:defRPr lang="en-US"/>
      </a:defPPr>
      <a:lvl1pPr marL="0" algn="l" defTabSz="1219215" rtl="0" eaLnBrk="1" latinLnBrk="0" hangingPunct="1">
        <a:defRPr sz="4800" kern="1200">
          <a:solidFill>
            <a:schemeClr val="tx1"/>
          </a:solidFill>
          <a:latin typeface="+mn-lt"/>
          <a:ea typeface="+mn-ea"/>
          <a:cs typeface="+mn-cs"/>
        </a:defRPr>
      </a:lvl1pPr>
      <a:lvl2pPr marL="1219215" algn="l" defTabSz="1219215" rtl="0" eaLnBrk="1" latinLnBrk="0" hangingPunct="1">
        <a:defRPr sz="4800" kern="1200">
          <a:solidFill>
            <a:schemeClr val="tx1"/>
          </a:solidFill>
          <a:latin typeface="+mn-lt"/>
          <a:ea typeface="+mn-ea"/>
          <a:cs typeface="+mn-cs"/>
        </a:defRPr>
      </a:lvl2pPr>
      <a:lvl3pPr marL="2438430" algn="l" defTabSz="1219215" rtl="0" eaLnBrk="1" latinLnBrk="0" hangingPunct="1">
        <a:defRPr sz="4800" kern="1200">
          <a:solidFill>
            <a:schemeClr val="tx1"/>
          </a:solidFill>
          <a:latin typeface="+mn-lt"/>
          <a:ea typeface="+mn-ea"/>
          <a:cs typeface="+mn-cs"/>
        </a:defRPr>
      </a:lvl3pPr>
      <a:lvl4pPr marL="3657646" algn="l" defTabSz="1219215" rtl="0" eaLnBrk="1" latinLnBrk="0" hangingPunct="1">
        <a:defRPr sz="4800" kern="1200">
          <a:solidFill>
            <a:schemeClr val="tx1"/>
          </a:solidFill>
          <a:latin typeface="+mn-lt"/>
          <a:ea typeface="+mn-ea"/>
          <a:cs typeface="+mn-cs"/>
        </a:defRPr>
      </a:lvl4pPr>
      <a:lvl5pPr marL="4876861" algn="l" defTabSz="1219215" rtl="0" eaLnBrk="1" latinLnBrk="0" hangingPunct="1">
        <a:defRPr sz="4800" kern="1200">
          <a:solidFill>
            <a:schemeClr val="tx1"/>
          </a:solidFill>
          <a:latin typeface="+mn-lt"/>
          <a:ea typeface="+mn-ea"/>
          <a:cs typeface="+mn-cs"/>
        </a:defRPr>
      </a:lvl5pPr>
      <a:lvl6pPr marL="6096076" algn="l" defTabSz="1219215" rtl="0" eaLnBrk="1" latinLnBrk="0" hangingPunct="1">
        <a:defRPr sz="4800" kern="1200">
          <a:solidFill>
            <a:schemeClr val="tx1"/>
          </a:solidFill>
          <a:latin typeface="+mn-lt"/>
          <a:ea typeface="+mn-ea"/>
          <a:cs typeface="+mn-cs"/>
        </a:defRPr>
      </a:lvl6pPr>
      <a:lvl7pPr marL="7315291" algn="l" defTabSz="1219215" rtl="0" eaLnBrk="1" latinLnBrk="0" hangingPunct="1">
        <a:defRPr sz="4800" kern="1200">
          <a:solidFill>
            <a:schemeClr val="tx1"/>
          </a:solidFill>
          <a:latin typeface="+mn-lt"/>
          <a:ea typeface="+mn-ea"/>
          <a:cs typeface="+mn-cs"/>
        </a:defRPr>
      </a:lvl7pPr>
      <a:lvl8pPr marL="8534507" algn="l" defTabSz="1219215" rtl="0" eaLnBrk="1" latinLnBrk="0" hangingPunct="1">
        <a:defRPr sz="4800" kern="1200">
          <a:solidFill>
            <a:schemeClr val="tx1"/>
          </a:solidFill>
          <a:latin typeface="+mn-lt"/>
          <a:ea typeface="+mn-ea"/>
          <a:cs typeface="+mn-cs"/>
        </a:defRPr>
      </a:lvl8pPr>
      <a:lvl9pPr marL="9753722" algn="l" defTabSz="1219215" rtl="0" eaLnBrk="1" latinLnBrk="0" hangingPunct="1">
        <a:defRPr sz="4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jpg"/><Relationship Id="rId4" Type="http://schemas.openxmlformats.org/officeDocument/2006/relationships/image" Target="../media/image8.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Rechte verbindingslijn 5"/>
          <p:cNvCxnSpPr/>
          <p:nvPr/>
        </p:nvCxnSpPr>
        <p:spPr>
          <a:xfrm>
            <a:off x="2" y="4385312"/>
            <a:ext cx="24383997" cy="0"/>
          </a:xfrm>
          <a:prstGeom prst="line">
            <a:avLst/>
          </a:prstGeom>
          <a:ln>
            <a:solidFill>
              <a:srgbClr val="FF6600"/>
            </a:solidFill>
          </a:ln>
          <a:effectLst/>
        </p:spPr>
        <p:style>
          <a:lnRef idx="2">
            <a:schemeClr val="accent1"/>
          </a:lnRef>
          <a:fillRef idx="0">
            <a:schemeClr val="accent1"/>
          </a:fillRef>
          <a:effectRef idx="1">
            <a:schemeClr val="accent1"/>
          </a:effectRef>
          <a:fontRef idx="minor">
            <a:schemeClr val="tx1"/>
          </a:fontRef>
        </p:style>
      </p:cxnSp>
      <p:pic>
        <p:nvPicPr>
          <p:cNvPr id="2" name="Afbeelding 1" descr="CBF22000_Corporate_PayOff_rgb.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596" y="-776283"/>
            <a:ext cx="9076264" cy="4989349"/>
          </a:xfrm>
          <a:prstGeom prst="rect">
            <a:avLst/>
          </a:prstGeom>
        </p:spPr>
      </p:pic>
      <p:pic>
        <p:nvPicPr>
          <p:cNvPr id="3" name="Afbeelding 2" descr="unnamed.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 y="4385309"/>
            <a:ext cx="22510045" cy="8190512"/>
          </a:xfrm>
          <a:prstGeom prst="rect">
            <a:avLst/>
          </a:prstGeom>
        </p:spPr>
      </p:pic>
      <p:sp>
        <p:nvSpPr>
          <p:cNvPr id="5" name="Tekstvak 4"/>
          <p:cNvSpPr txBox="1"/>
          <p:nvPr/>
        </p:nvSpPr>
        <p:spPr>
          <a:xfrm>
            <a:off x="1106312" y="5740879"/>
            <a:ext cx="18515005" cy="5016758"/>
          </a:xfrm>
          <a:prstGeom prst="rect">
            <a:avLst/>
          </a:prstGeom>
          <a:noFill/>
        </p:spPr>
        <p:txBody>
          <a:bodyPr wrap="none" rtlCol="0">
            <a:spAutoFit/>
          </a:bodyPr>
          <a:lstStyle/>
          <a:p>
            <a:pPr defTabSz="1219215" hangingPunct="1">
              <a:lnSpc>
                <a:spcPct val="100000"/>
              </a:lnSpc>
              <a:spcBef>
                <a:spcPts val="0"/>
              </a:spcBef>
            </a:pPr>
            <a:r>
              <a:rPr lang="nl-NL" sz="8000" kern="1200" dirty="0">
                <a:solidFill>
                  <a:prstClr val="white"/>
                </a:solidFill>
                <a:latin typeface="Montserrat SemiBold"/>
                <a:ea typeface="+mn-ea"/>
                <a:cs typeface="Montserrat SemiBold"/>
              </a:rPr>
              <a:t>Meerjarenbeleidsplan CBF </a:t>
            </a:r>
          </a:p>
          <a:p>
            <a:pPr defTabSz="1219215" hangingPunct="1">
              <a:lnSpc>
                <a:spcPct val="100000"/>
              </a:lnSpc>
              <a:spcBef>
                <a:spcPts val="0"/>
              </a:spcBef>
            </a:pPr>
            <a:r>
              <a:rPr lang="nl-NL" sz="8000" kern="1200" dirty="0">
                <a:solidFill>
                  <a:prstClr val="white"/>
                </a:solidFill>
                <a:latin typeface="Montserrat SemiBold"/>
                <a:ea typeface="+mn-ea"/>
                <a:cs typeface="Montserrat SemiBold"/>
              </a:rPr>
              <a:t>2024-2026</a:t>
            </a:r>
          </a:p>
          <a:p>
            <a:pPr defTabSz="1219215" hangingPunct="1">
              <a:lnSpc>
                <a:spcPct val="100000"/>
              </a:lnSpc>
              <a:spcBef>
                <a:spcPts val="0"/>
              </a:spcBef>
            </a:pPr>
            <a:endParaRPr lang="nl-NL" sz="8000" kern="1200" dirty="0">
              <a:solidFill>
                <a:prstClr val="white"/>
              </a:solidFill>
              <a:latin typeface="Montserrat SemiBold"/>
              <a:ea typeface="+mn-ea"/>
              <a:cs typeface="Montserrat SemiBold"/>
            </a:endParaRPr>
          </a:p>
          <a:p>
            <a:pPr defTabSz="1219215" hangingPunct="1">
              <a:lnSpc>
                <a:spcPct val="100000"/>
              </a:lnSpc>
              <a:spcBef>
                <a:spcPts val="0"/>
              </a:spcBef>
            </a:pPr>
            <a:r>
              <a:rPr lang="nl-NL" sz="8000" kern="1200" dirty="0">
                <a:solidFill>
                  <a:prstClr val="white"/>
                </a:solidFill>
                <a:latin typeface="Montserrat SemiBold"/>
                <a:ea typeface="+mn-ea"/>
                <a:cs typeface="Montserrat SemiBold"/>
              </a:rPr>
              <a:t>Verdiepen, verbreden, vernieuwen</a:t>
            </a:r>
            <a:endParaRPr lang="nl-NL" sz="8000" kern="1200" dirty="0">
              <a:solidFill>
                <a:srgbClr val="FF0000"/>
              </a:solidFill>
              <a:latin typeface="Montserrat SemiBold"/>
              <a:ea typeface="+mn-ea"/>
              <a:cs typeface="Montserrat SemiBold"/>
            </a:endParaRPr>
          </a:p>
        </p:txBody>
      </p:sp>
      <p:sp>
        <p:nvSpPr>
          <p:cNvPr id="7" name="Tekstvak 6"/>
          <p:cNvSpPr txBox="1"/>
          <p:nvPr/>
        </p:nvSpPr>
        <p:spPr>
          <a:xfrm>
            <a:off x="1106312" y="11820815"/>
            <a:ext cx="14743288" cy="584775"/>
          </a:xfrm>
          <a:prstGeom prst="rect">
            <a:avLst/>
          </a:prstGeom>
          <a:noFill/>
        </p:spPr>
        <p:txBody>
          <a:bodyPr wrap="square" rtlCol="0">
            <a:spAutoFit/>
          </a:bodyPr>
          <a:lstStyle/>
          <a:p>
            <a:pPr defTabSz="1219215" hangingPunct="1">
              <a:lnSpc>
                <a:spcPct val="100000"/>
              </a:lnSpc>
              <a:spcBef>
                <a:spcPts val="0"/>
              </a:spcBef>
            </a:pPr>
            <a:r>
              <a:rPr lang="nl-NL" sz="3200" b="1" kern="1200" dirty="0">
                <a:solidFill>
                  <a:prstClr val="white"/>
                </a:solidFill>
                <a:latin typeface="Montserrat SemiBold"/>
                <a:ea typeface="+mn-ea"/>
                <a:cs typeface="Montserrat SemiBold"/>
              </a:rPr>
              <a:t>Vastgesteld in de RvT vergadering van 5 oktober 2023</a:t>
            </a:r>
          </a:p>
        </p:txBody>
      </p:sp>
    </p:spTree>
    <p:extLst>
      <p:ext uri="{BB962C8B-B14F-4D97-AF65-F5344CB8AC3E}">
        <p14:creationId xmlns:p14="http://schemas.microsoft.com/office/powerpoint/2010/main" val="29497191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idx="22"/>
          </p:nvPr>
        </p:nvSpPr>
        <p:spPr>
          <a:xfrm>
            <a:off x="2129318" y="2268000"/>
            <a:ext cx="20125365" cy="1198118"/>
          </a:xfrm>
          <a:prstGeom prst="rect">
            <a:avLst/>
          </a:prstGeom>
        </p:spPr>
        <p:txBody>
          <a:bodyPr/>
          <a:lstStyle/>
          <a:p>
            <a:r>
              <a:rPr lang="nl-NL" dirty="0">
                <a:solidFill>
                  <a:srgbClr val="003399"/>
                </a:solidFill>
              </a:rPr>
              <a:t>3. CBF, toezichthouder op goeddoen</a:t>
            </a:r>
            <a:endParaRPr dirty="0">
              <a:solidFill>
                <a:srgbClr val="003399"/>
              </a:solidFill>
            </a:endParaRPr>
          </a:p>
        </p:txBody>
      </p:sp>
      <p:sp>
        <p:nvSpPr>
          <p:cNvPr id="202" name="Dit kan ik aanpassen"/>
          <p:cNvSpPr txBox="1">
            <a:spLocks noGrp="1"/>
          </p:cNvSpPr>
          <p:nvPr>
            <p:ph type="body" idx="23"/>
          </p:nvPr>
        </p:nvSpPr>
        <p:spPr>
          <a:xfrm>
            <a:off x="2157005" y="770209"/>
            <a:ext cx="21171072" cy="640792"/>
          </a:xfrm>
          <a:prstGeom prst="rect">
            <a:avLst/>
          </a:prstGeom>
        </p:spPr>
        <p:txBody>
          <a:bodyPr/>
          <a:lstStyle/>
          <a:p>
            <a:r>
              <a:rPr lang="nl-NL" dirty="0"/>
              <a:t> MJBP CBF 2024-2026 </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ma14="http://schemas.microsoft.com/office/mac/drawingml/2011/main" xmlns="" val="1"/>
            </a:ext>
          </a:extLst>
        </p:spPr>
        <p:txBody>
          <a:bodyPr/>
          <a:lstStyle/>
          <a:p>
            <a:pPr marL="0" marR="0" lvl="0" indent="38100" algn="r" defTabSz="1109609" rtl="0" eaLnBrk="1" fontAlgn="auto" latinLnBrk="0" hangingPunct="0">
              <a:lnSpc>
                <a:spcPct val="100000"/>
              </a:lnSpc>
              <a:spcBef>
                <a:spcPts val="500"/>
              </a:spcBef>
              <a:spcAft>
                <a:spcPts val="0"/>
              </a:spcAft>
              <a:buClrTx/>
              <a:buSzTx/>
              <a:buFontTx/>
              <a:buNone/>
              <a:tabLst/>
              <a:defRPr/>
            </a:pPr>
            <a:fld id="{86CB4B4D-7CA3-9044-876B-883B54F8677D}" type="slidenum">
              <a:rPr kumimoji="0" sz="2600" b="0" i="0" u="none" strike="noStrike" kern="0" cap="none" spc="0" normalizeH="0" baseline="0" noProof="0">
                <a:ln>
                  <a:noFill/>
                </a:ln>
                <a:solidFill>
                  <a:srgbClr val="666666"/>
                </a:solidFill>
                <a:effectLst/>
                <a:uLnTx/>
                <a:uFillTx/>
                <a:latin typeface="Montserrat SemiBold"/>
                <a:sym typeface="Montserrat SemiBold"/>
              </a:rPr>
              <a:pPr marL="0" marR="0" lvl="0" indent="38100" algn="r" defTabSz="1109609" rtl="0" eaLnBrk="1" fontAlgn="auto" latinLnBrk="0" hangingPunct="0">
                <a:lnSpc>
                  <a:spcPct val="100000"/>
                </a:lnSpc>
                <a:spcBef>
                  <a:spcPts val="500"/>
                </a:spcBef>
                <a:spcAft>
                  <a:spcPts val="0"/>
                </a:spcAft>
                <a:buClrTx/>
                <a:buSzTx/>
                <a:buFontTx/>
                <a:buNone/>
                <a:tabLst/>
                <a:defRPr/>
              </a:pPr>
              <a:t>10</a:t>
            </a:fld>
            <a:endParaRPr kumimoji="0" sz="2600" b="0" i="0" u="none" strike="noStrike" kern="0" cap="none" spc="0" normalizeH="0" baseline="0" noProof="0">
              <a:ln>
                <a:noFill/>
              </a:ln>
              <a:solidFill>
                <a:srgbClr val="666666"/>
              </a:solidFill>
              <a:effectLst/>
              <a:uLnTx/>
              <a:uFillTx/>
              <a:latin typeface="Montserrat SemiBold"/>
              <a:sym typeface="Montserrat SemiBold"/>
            </a:endParaRPr>
          </a:p>
        </p:txBody>
      </p:sp>
      <p:sp>
        <p:nvSpPr>
          <p:cNvPr id="204" name="H1 85pt"/>
          <p:cNvSpPr txBox="1">
            <a:spLocks noGrp="1"/>
          </p:cNvSpPr>
          <p:nvPr>
            <p:ph type="body" idx="24"/>
          </p:nvPr>
        </p:nvSpPr>
        <p:spPr>
          <a:xfrm>
            <a:off x="2157005" y="4482680"/>
            <a:ext cx="20069990" cy="2204870"/>
          </a:xfrm>
          <a:prstGeom prst="rect">
            <a:avLst/>
          </a:prstGeom>
        </p:spPr>
        <p:txBody>
          <a:bodyPr/>
          <a:lstStyle/>
          <a:p>
            <a:r>
              <a:rPr lang="nl-NL" sz="5600" dirty="0">
                <a:solidFill>
                  <a:srgbClr val="FE6501"/>
                </a:solidFill>
                <a:latin typeface="Montserrat Regular" panose="00000500000000000000" pitchFamily="2" charset="0"/>
              </a:rPr>
              <a:t>CBF, Toezichthouder op goeddoen</a:t>
            </a:r>
          </a:p>
          <a:p>
            <a:r>
              <a:rPr lang="nl-NL" sz="4000" dirty="0">
                <a:latin typeface="Montserrat Regular" panose="00000500000000000000" pitchFamily="2" charset="0"/>
              </a:rPr>
              <a:t>De toezichthouder op </a:t>
            </a:r>
            <a:r>
              <a:rPr lang="nl-NL" sz="4000" dirty="0" err="1">
                <a:latin typeface="Montserrat Regular" panose="00000500000000000000" pitchFamily="2" charset="0"/>
              </a:rPr>
              <a:t>goededoelenorganisaties</a:t>
            </a:r>
            <a:r>
              <a:rPr lang="nl-NL" sz="4000" dirty="0">
                <a:latin typeface="Montserrat Regular" panose="00000500000000000000" pitchFamily="2" charset="0"/>
              </a:rPr>
              <a:t> en ideële organisaties in de Erkenningsregeling.</a:t>
            </a:r>
            <a:endParaRPr sz="4000" dirty="0">
              <a:latin typeface="Montserrat Regular" panose="00000500000000000000" pitchFamily="2" charset="0"/>
            </a:endParaRPr>
          </a:p>
        </p:txBody>
      </p:sp>
      <p:sp>
        <p:nvSpPr>
          <p:cNvPr id="8" name="H1 85pt"/>
          <p:cNvSpPr txBox="1">
            <a:spLocks noGrp="1"/>
          </p:cNvSpPr>
          <p:nvPr>
            <p:ph type="body" idx="24"/>
          </p:nvPr>
        </p:nvSpPr>
        <p:spPr>
          <a:xfrm>
            <a:off x="4201780" y="7923218"/>
            <a:ext cx="12301665" cy="3189755"/>
          </a:xfrm>
          <a:prstGeom prst="rect">
            <a:avLst/>
          </a:prstGeom>
        </p:spPr>
        <p:txBody>
          <a:bodyPr/>
          <a:lstStyle/>
          <a:p>
            <a:r>
              <a:rPr lang="nl-NL" sz="4000" dirty="0">
                <a:solidFill>
                  <a:srgbClr val="FE6501"/>
                </a:solidFill>
                <a:latin typeface="Montserrat Regular" panose="00000500000000000000" pitchFamily="2" charset="0"/>
              </a:rPr>
              <a:t>Onze missie</a:t>
            </a:r>
          </a:p>
          <a:p>
            <a:r>
              <a:rPr lang="nl-NL" sz="4000" b="0" dirty="0">
                <a:latin typeface="Montserrat Regular" panose="00000500000000000000" pitchFamily="2" charset="0"/>
              </a:rPr>
              <a:t>CBF </a:t>
            </a:r>
            <a:r>
              <a:rPr lang="nl-NL" sz="4000" b="0" u="sng" dirty="0">
                <a:uFill>
                  <a:solidFill>
                    <a:srgbClr val="FF6600"/>
                  </a:solidFill>
                </a:uFill>
                <a:latin typeface="Montserrat Regular" panose="00000500000000000000" pitchFamily="2" charset="0"/>
              </a:rPr>
              <a:t>borgt het vertrouwen</a:t>
            </a:r>
            <a:r>
              <a:rPr lang="nl-NL" sz="4000" b="0" dirty="0">
                <a:latin typeface="Montserrat Regular" panose="00000500000000000000" pitchFamily="2" charset="0"/>
              </a:rPr>
              <a:t> van de samenleving in de sector goeddoen (filantropie) en </a:t>
            </a:r>
            <a:br>
              <a:rPr lang="nl-NL" sz="4000" b="0" dirty="0">
                <a:latin typeface="Montserrat Regular" panose="00000500000000000000" pitchFamily="2" charset="0"/>
              </a:rPr>
            </a:br>
            <a:r>
              <a:rPr lang="nl-NL" sz="4000" b="0" u="sng" dirty="0">
                <a:uFill>
                  <a:solidFill>
                    <a:srgbClr val="FF6600"/>
                  </a:solidFill>
                </a:uFill>
                <a:latin typeface="Montserrat Regular" panose="00000500000000000000" pitchFamily="2" charset="0"/>
              </a:rPr>
              <a:t>vergroot de professionaliteit</a:t>
            </a:r>
            <a:r>
              <a:rPr lang="nl-NL" sz="4000" b="0" dirty="0">
                <a:latin typeface="Montserrat Regular" panose="00000500000000000000" pitchFamily="2" charset="0"/>
              </a:rPr>
              <a:t> van haar Erkenningshouders.</a:t>
            </a:r>
          </a:p>
        </p:txBody>
      </p:sp>
      <p:pic>
        <p:nvPicPr>
          <p:cNvPr id="11" name="Afbeelding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53981" y="7972859"/>
            <a:ext cx="6174862" cy="3558340"/>
          </a:xfrm>
          <a:prstGeom prst="rect">
            <a:avLst/>
          </a:prstGeom>
        </p:spPr>
      </p:pic>
    </p:spTree>
    <p:extLst>
      <p:ext uri="{BB962C8B-B14F-4D97-AF65-F5344CB8AC3E}">
        <p14:creationId xmlns:p14="http://schemas.microsoft.com/office/powerpoint/2010/main" val="2867515074"/>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idx="22"/>
          </p:nvPr>
        </p:nvSpPr>
        <p:spPr>
          <a:xfrm>
            <a:off x="2129318" y="2268000"/>
            <a:ext cx="20125365" cy="1198118"/>
          </a:xfrm>
          <a:prstGeom prst="rect">
            <a:avLst/>
          </a:prstGeom>
        </p:spPr>
        <p:txBody>
          <a:bodyPr/>
          <a:lstStyle/>
          <a:p>
            <a:r>
              <a:rPr lang="nl-NL" dirty="0">
                <a:solidFill>
                  <a:srgbClr val="003399"/>
                </a:solidFill>
              </a:rPr>
              <a:t>3. CBF, toezichthouder op goeddoen – kernwaarden </a:t>
            </a:r>
            <a:endParaRPr dirty="0">
              <a:solidFill>
                <a:srgbClr val="003399"/>
              </a:solidFill>
            </a:endParaRPr>
          </a:p>
        </p:txBody>
      </p:sp>
      <p:sp>
        <p:nvSpPr>
          <p:cNvPr id="202" name="Dit kan ik aanpassen"/>
          <p:cNvSpPr txBox="1">
            <a:spLocks noGrp="1"/>
          </p:cNvSpPr>
          <p:nvPr>
            <p:ph type="body" idx="23"/>
          </p:nvPr>
        </p:nvSpPr>
        <p:spPr>
          <a:xfrm>
            <a:off x="2157005" y="770209"/>
            <a:ext cx="21171072" cy="640792"/>
          </a:xfrm>
          <a:prstGeom prst="rect">
            <a:avLst/>
          </a:prstGeom>
        </p:spPr>
        <p:txBody>
          <a:bodyPr/>
          <a:lstStyle/>
          <a:p>
            <a:r>
              <a:rPr lang="nl-NL" dirty="0"/>
              <a:t> MJBP CBF 2024-2026 </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ma14="http://schemas.microsoft.com/office/mac/drawingml/2011/main" xmlns="" val="1"/>
            </a:ext>
          </a:extLst>
        </p:spPr>
        <p:txBody>
          <a:bodyPr/>
          <a:lstStyle/>
          <a:p>
            <a:pPr marL="0" marR="0" lvl="0" indent="38100" algn="r" defTabSz="1109609" rtl="0" eaLnBrk="1" fontAlgn="auto" latinLnBrk="0" hangingPunct="0">
              <a:lnSpc>
                <a:spcPct val="100000"/>
              </a:lnSpc>
              <a:spcBef>
                <a:spcPts val="500"/>
              </a:spcBef>
              <a:spcAft>
                <a:spcPts val="0"/>
              </a:spcAft>
              <a:buClrTx/>
              <a:buSzTx/>
              <a:buFontTx/>
              <a:buNone/>
              <a:tabLst/>
              <a:defRPr/>
            </a:pPr>
            <a:fld id="{86CB4B4D-7CA3-9044-876B-883B54F8677D}" type="slidenum">
              <a:rPr kumimoji="0" sz="2600" b="0" i="0" u="none" strike="noStrike" kern="0" cap="none" spc="0" normalizeH="0" baseline="0" noProof="0">
                <a:ln>
                  <a:noFill/>
                </a:ln>
                <a:solidFill>
                  <a:srgbClr val="666666"/>
                </a:solidFill>
                <a:effectLst/>
                <a:uLnTx/>
                <a:uFillTx/>
                <a:latin typeface="Montserrat SemiBold"/>
                <a:sym typeface="Montserrat SemiBold"/>
              </a:rPr>
              <a:pPr marL="0" marR="0" lvl="0" indent="38100" algn="r" defTabSz="1109609" rtl="0" eaLnBrk="1" fontAlgn="auto" latinLnBrk="0" hangingPunct="0">
                <a:lnSpc>
                  <a:spcPct val="100000"/>
                </a:lnSpc>
                <a:spcBef>
                  <a:spcPts val="500"/>
                </a:spcBef>
                <a:spcAft>
                  <a:spcPts val="0"/>
                </a:spcAft>
                <a:buClrTx/>
                <a:buSzTx/>
                <a:buFontTx/>
                <a:buNone/>
                <a:tabLst/>
                <a:defRPr/>
              </a:pPr>
              <a:t>11</a:t>
            </a:fld>
            <a:endParaRPr kumimoji="0" sz="2600" b="0" i="0" u="none" strike="noStrike" kern="0" cap="none" spc="0" normalizeH="0" baseline="0" noProof="0">
              <a:ln>
                <a:noFill/>
              </a:ln>
              <a:solidFill>
                <a:srgbClr val="666666"/>
              </a:solidFill>
              <a:effectLst/>
              <a:uLnTx/>
              <a:uFillTx/>
              <a:latin typeface="Montserrat SemiBold"/>
              <a:sym typeface="Montserrat SemiBold"/>
            </a:endParaRPr>
          </a:p>
        </p:txBody>
      </p:sp>
      <p:graphicFrame>
        <p:nvGraphicFramePr>
          <p:cNvPr id="4" name="Tabel 3">
            <a:extLst>
              <a:ext uri="{FF2B5EF4-FFF2-40B4-BE49-F238E27FC236}">
                <a16:creationId xmlns:a16="http://schemas.microsoft.com/office/drawing/2014/main" id="{7E4C7C2F-5047-440E-8088-0A006C82A8B0}"/>
              </a:ext>
            </a:extLst>
          </p:cNvPr>
          <p:cNvGraphicFramePr>
            <a:graphicFrameLocks noGrp="1"/>
          </p:cNvGraphicFramePr>
          <p:nvPr>
            <p:extLst>
              <p:ext uri="{D42A27DB-BD31-4B8C-83A1-F6EECF244321}">
                <p14:modId xmlns:p14="http://schemas.microsoft.com/office/powerpoint/2010/main" val="2543376811"/>
              </p:ext>
            </p:extLst>
          </p:nvPr>
        </p:nvGraphicFramePr>
        <p:xfrm>
          <a:off x="3525670" y="4963160"/>
          <a:ext cx="16256000" cy="6047740"/>
        </p:xfrm>
        <a:graphic>
          <a:graphicData uri="http://schemas.openxmlformats.org/drawingml/2006/table">
            <a:tbl>
              <a:tblPr firstRow="1" bandRow="1">
                <a:tableStyleId>{5940675A-B579-460E-94D1-54222C63F5DA}</a:tableStyleId>
              </a:tblPr>
              <a:tblGrid>
                <a:gridCol w="8128000">
                  <a:extLst>
                    <a:ext uri="{9D8B030D-6E8A-4147-A177-3AD203B41FA5}">
                      <a16:colId xmlns:a16="http://schemas.microsoft.com/office/drawing/2014/main" val="1831006454"/>
                    </a:ext>
                  </a:extLst>
                </a:gridCol>
                <a:gridCol w="8128000">
                  <a:extLst>
                    <a:ext uri="{9D8B030D-6E8A-4147-A177-3AD203B41FA5}">
                      <a16:colId xmlns:a16="http://schemas.microsoft.com/office/drawing/2014/main" val="1540270258"/>
                    </a:ext>
                  </a:extLst>
                </a:gridCol>
              </a:tblGrid>
              <a:tr h="370840">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ONAFHANKELIJK</a:t>
                      </a:r>
                    </a:p>
                  </a:txBody>
                  <a:tcPr>
                    <a:solidFill>
                      <a:srgbClr val="FF9A57"/>
                    </a:solidFill>
                  </a:tcPr>
                </a:tc>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TRANSPARANT</a:t>
                      </a:r>
                    </a:p>
                  </a:txBody>
                  <a:tcPr>
                    <a:solidFill>
                      <a:srgbClr val="FF9A57"/>
                    </a:solidFill>
                  </a:tcPr>
                </a:tc>
                <a:extLst>
                  <a:ext uri="{0D108BD9-81ED-4DB2-BD59-A6C34878D82A}">
                    <a16:rowId xmlns:a16="http://schemas.microsoft.com/office/drawing/2014/main" val="2090036697"/>
                  </a:ext>
                </a:extLst>
              </a:tr>
              <a:tr h="370840">
                <a:tc>
                  <a:txBody>
                    <a:bodyPr/>
                    <a:lstStyle/>
                    <a:p>
                      <a:pPr marL="457200" indent="-457200" algn="l">
                        <a:buFontTx/>
                        <a:buBlip>
                          <a:blip r:embed="rId3"/>
                        </a:buBlip>
                      </a:pPr>
                      <a:r>
                        <a:rPr lang="nl-NL" sz="2400" dirty="0">
                          <a:solidFill>
                            <a:schemeClr val="bg2"/>
                          </a:solidFill>
                          <a:latin typeface="Montserrat" panose="00000500000000000000" pitchFamily="2" charset="0"/>
                        </a:rPr>
                        <a:t>We toetsen op basis van feiten en leggen de bronnen van feiten vast</a:t>
                      </a:r>
                    </a:p>
                    <a:p>
                      <a:pPr marL="457200" indent="-457200" algn="l">
                        <a:buFontTx/>
                        <a:buBlip>
                          <a:blip r:embed="rId3"/>
                        </a:buBlip>
                      </a:pPr>
                      <a:r>
                        <a:rPr lang="nl-NL" sz="2400" dirty="0">
                          <a:solidFill>
                            <a:schemeClr val="bg2"/>
                          </a:solidFill>
                          <a:latin typeface="Montserrat" panose="00000500000000000000" pitchFamily="2" charset="0"/>
                        </a:rPr>
                        <a:t>Onze besluiten zijn objectief en uitlegbaar</a:t>
                      </a:r>
                    </a:p>
                    <a:p>
                      <a:pPr marL="457200" indent="-457200" algn="l">
                        <a:buFontTx/>
                        <a:buBlip>
                          <a:blip r:embed="rId3"/>
                        </a:buBlip>
                      </a:pPr>
                      <a:r>
                        <a:rPr lang="nl-NL" sz="2400" dirty="0">
                          <a:solidFill>
                            <a:schemeClr val="bg2"/>
                          </a:solidFill>
                          <a:latin typeface="Montserrat" panose="00000500000000000000" pitchFamily="2" charset="0"/>
                        </a:rPr>
                        <a:t>Dilemma’s bespreken we met elkaar</a:t>
                      </a:r>
                    </a:p>
                    <a:p>
                      <a:pPr marL="457200" indent="-457200" algn="l">
                        <a:buFontTx/>
                        <a:buBlip>
                          <a:blip r:embed="rId3"/>
                        </a:buBlip>
                      </a:pPr>
                      <a:endParaRPr lang="nl-NL" sz="2400" dirty="0">
                        <a:solidFill>
                          <a:schemeClr val="bg2"/>
                        </a:solidFill>
                        <a:latin typeface="Montserrat" panose="00000500000000000000" pitchFamily="2" charset="0"/>
                      </a:endParaRPr>
                    </a:p>
                  </a:txBody>
                  <a:tcPr/>
                </a:tc>
                <a:tc>
                  <a:txBody>
                    <a:bodyPr/>
                    <a:lstStyle/>
                    <a:p>
                      <a:pPr marL="457200" indent="-457200" algn="l">
                        <a:buFontTx/>
                        <a:buBlip>
                          <a:blip r:embed="rId3"/>
                        </a:buBlip>
                      </a:pPr>
                      <a:r>
                        <a:rPr lang="nl-NL" sz="2400" dirty="0">
                          <a:solidFill>
                            <a:schemeClr val="bg2"/>
                          </a:solidFill>
                          <a:latin typeface="Montserrat" panose="00000500000000000000" pitchFamily="2" charset="0"/>
                        </a:rPr>
                        <a:t>We zijn duidelijk over wat we doen</a:t>
                      </a:r>
                    </a:p>
                    <a:p>
                      <a:pPr marL="457200" indent="-457200" algn="l">
                        <a:buFontTx/>
                        <a:buBlip>
                          <a:blip r:embed="rId3"/>
                        </a:buBlip>
                      </a:pPr>
                      <a:r>
                        <a:rPr lang="nl-NL" sz="2400" dirty="0">
                          <a:solidFill>
                            <a:schemeClr val="bg2"/>
                          </a:solidFill>
                          <a:latin typeface="Montserrat" panose="00000500000000000000" pitchFamily="2" charset="0"/>
                        </a:rPr>
                        <a:t>We hebben verschillende rollen en zijn duidelijk over welke pet we op hebben</a:t>
                      </a:r>
                    </a:p>
                    <a:p>
                      <a:pPr marL="457200" indent="-457200" algn="l">
                        <a:buFontTx/>
                        <a:buBlip>
                          <a:blip r:embed="rId3"/>
                        </a:buBlip>
                      </a:pPr>
                      <a:r>
                        <a:rPr lang="nl-NL" sz="2400" dirty="0">
                          <a:solidFill>
                            <a:schemeClr val="bg2"/>
                          </a:solidFill>
                          <a:latin typeface="Montserrat" panose="00000500000000000000" pitchFamily="2" charset="0"/>
                        </a:rPr>
                        <a:t>We zijn open over onze eigen dilemma’s, fouten en geleerde lessen</a:t>
                      </a:r>
                    </a:p>
                  </a:txBody>
                  <a:tcPr/>
                </a:tc>
                <a:extLst>
                  <a:ext uri="{0D108BD9-81ED-4DB2-BD59-A6C34878D82A}">
                    <a16:rowId xmlns:a16="http://schemas.microsoft.com/office/drawing/2014/main" val="71778737"/>
                  </a:ext>
                </a:extLst>
              </a:tr>
              <a:tr h="370840">
                <a:tc>
                  <a:txBody>
                    <a:bodyPr/>
                    <a:lstStyle/>
                    <a:p>
                      <a:pPr algn="ctr"/>
                      <a:r>
                        <a:rPr lang="nl-NL" sz="3200" dirty="0">
                          <a:solidFill>
                            <a:srgbClr val="003399"/>
                          </a:solidFill>
                          <a:latin typeface="Montserrat SemiBold" panose="00000700000000000000" pitchFamily="2" charset="0"/>
                        </a:rPr>
                        <a:t>TOEGANKELIJK</a:t>
                      </a:r>
                    </a:p>
                  </a:txBody>
                  <a:tcPr>
                    <a:solidFill>
                      <a:srgbClr val="FF9A57"/>
                    </a:solidFill>
                  </a:tcPr>
                </a:tc>
                <a:tc>
                  <a:txBody>
                    <a:bodyPr/>
                    <a:lstStyle/>
                    <a:p>
                      <a:pPr algn="ctr"/>
                      <a:r>
                        <a:rPr lang="nl-NL" sz="3200" dirty="0">
                          <a:solidFill>
                            <a:srgbClr val="003399"/>
                          </a:solidFill>
                          <a:latin typeface="Montserrat SemiBold" panose="00000700000000000000" pitchFamily="2" charset="0"/>
                        </a:rPr>
                        <a:t>DESKUNDIG</a:t>
                      </a:r>
                    </a:p>
                  </a:txBody>
                  <a:tcPr>
                    <a:solidFill>
                      <a:srgbClr val="FF9A57"/>
                    </a:solidFill>
                  </a:tcPr>
                </a:tc>
                <a:extLst>
                  <a:ext uri="{0D108BD9-81ED-4DB2-BD59-A6C34878D82A}">
                    <a16:rowId xmlns:a16="http://schemas.microsoft.com/office/drawing/2014/main" val="642115782"/>
                  </a:ext>
                </a:extLst>
              </a:tr>
              <a:tr h="370840">
                <a:tc>
                  <a:txBody>
                    <a:bodyPr/>
                    <a:lstStyle/>
                    <a:p>
                      <a:pPr marL="457200" indent="-457200" algn="l">
                        <a:buFontTx/>
                        <a:buBlip>
                          <a:blip r:embed="rId3"/>
                        </a:buBlip>
                      </a:pPr>
                      <a:r>
                        <a:rPr lang="nl-NL" sz="2400" dirty="0">
                          <a:solidFill>
                            <a:schemeClr val="bg2"/>
                          </a:solidFill>
                          <a:latin typeface="Montserrat" panose="00000500000000000000" pitchFamily="2" charset="0"/>
                        </a:rPr>
                        <a:t>We zijn vindbaar voor publiek, goede doelen, gemeenten en andere belanghebbenden</a:t>
                      </a:r>
                    </a:p>
                    <a:p>
                      <a:pPr marL="457200" indent="-457200" algn="l">
                        <a:buFontTx/>
                        <a:buBlip>
                          <a:blip r:embed="rId3"/>
                        </a:buBlip>
                      </a:pPr>
                      <a:r>
                        <a:rPr lang="nl-NL" sz="2400" dirty="0">
                          <a:solidFill>
                            <a:schemeClr val="bg2"/>
                          </a:solidFill>
                          <a:latin typeface="Montserrat" panose="00000500000000000000" pitchFamily="2" charset="0"/>
                        </a:rPr>
                        <a:t>We leggen de link tussen vraag en norm uit en lichten het belang van specifieke normen toe</a:t>
                      </a:r>
                    </a:p>
                    <a:p>
                      <a:pPr marL="457200" indent="-457200" algn="l">
                        <a:buFontTx/>
                        <a:buBlip>
                          <a:blip r:embed="rId3"/>
                        </a:buBlip>
                      </a:pPr>
                      <a:r>
                        <a:rPr lang="nl-NL" sz="2400" dirty="0">
                          <a:solidFill>
                            <a:schemeClr val="bg2"/>
                          </a:solidFill>
                          <a:latin typeface="Montserrat" panose="00000500000000000000" pitchFamily="2" charset="0"/>
                        </a:rPr>
                        <a:t>We tonen begrip voor de individuele situatie van een goed doel</a:t>
                      </a:r>
                    </a:p>
                  </a:txBody>
                  <a:tcPr/>
                </a:tc>
                <a:tc>
                  <a:txBody>
                    <a:bodyPr/>
                    <a:lstStyle/>
                    <a:p>
                      <a:pPr marL="457200" indent="-457200" algn="l">
                        <a:buFontTx/>
                        <a:buBlip>
                          <a:blip r:embed="rId3"/>
                        </a:buBlip>
                      </a:pPr>
                      <a:r>
                        <a:rPr lang="nl-NL" sz="2400" dirty="0">
                          <a:solidFill>
                            <a:schemeClr val="bg2"/>
                          </a:solidFill>
                          <a:latin typeface="Montserrat" panose="00000500000000000000" pitchFamily="2" charset="0"/>
                        </a:rPr>
                        <a:t>We weten wat er speelt in de sector, bij het publiek en in de actualiteit en leggen verbanden hiertussen</a:t>
                      </a:r>
                    </a:p>
                    <a:p>
                      <a:pPr marL="457200" indent="-457200" algn="l">
                        <a:buFontTx/>
                        <a:buBlip>
                          <a:blip r:embed="rId3"/>
                        </a:buBlip>
                      </a:pPr>
                      <a:r>
                        <a:rPr lang="nl-NL" sz="2400" dirty="0">
                          <a:solidFill>
                            <a:schemeClr val="bg2"/>
                          </a:solidFill>
                          <a:latin typeface="Montserrat" panose="00000500000000000000" pitchFamily="2" charset="0"/>
                        </a:rPr>
                        <a:t>We bereiden ons goed voor, stellen kritische vragen en zijn accuraat</a:t>
                      </a:r>
                    </a:p>
                    <a:p>
                      <a:pPr marL="457200" indent="-457200" algn="l">
                        <a:buFontTx/>
                        <a:buBlip>
                          <a:blip r:embed="rId3"/>
                        </a:buBlip>
                      </a:pPr>
                      <a:r>
                        <a:rPr lang="nl-NL" sz="2400" dirty="0">
                          <a:solidFill>
                            <a:schemeClr val="bg2"/>
                          </a:solidFill>
                          <a:latin typeface="Montserrat" panose="00000500000000000000" pitchFamily="2" charset="0"/>
                        </a:rPr>
                        <a:t>We zijn continue op zoek naar verbeteringen in ons eigen werk en dat van anderen</a:t>
                      </a:r>
                    </a:p>
                  </a:txBody>
                  <a:tcPr/>
                </a:tc>
                <a:extLst>
                  <a:ext uri="{0D108BD9-81ED-4DB2-BD59-A6C34878D82A}">
                    <a16:rowId xmlns:a16="http://schemas.microsoft.com/office/drawing/2014/main" val="538966582"/>
                  </a:ext>
                </a:extLst>
              </a:tr>
            </a:tbl>
          </a:graphicData>
        </a:graphic>
      </p:graphicFrame>
    </p:spTree>
    <p:extLst>
      <p:ext uri="{BB962C8B-B14F-4D97-AF65-F5344CB8AC3E}">
        <p14:creationId xmlns:p14="http://schemas.microsoft.com/office/powerpoint/2010/main" val="1292382060"/>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afgeronde hoeken 16">
            <a:extLst>
              <a:ext uri="{FF2B5EF4-FFF2-40B4-BE49-F238E27FC236}">
                <a16:creationId xmlns:a16="http://schemas.microsoft.com/office/drawing/2014/main" id="{8D3F480A-DA77-4BA6-A3EA-692294C23472}"/>
              </a:ext>
            </a:extLst>
          </p:cNvPr>
          <p:cNvSpPr/>
          <p:nvPr/>
        </p:nvSpPr>
        <p:spPr>
          <a:xfrm>
            <a:off x="9243251" y="4806121"/>
            <a:ext cx="5897498" cy="7011614"/>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9" name="Tekstvak 18">
            <a:extLst>
              <a:ext uri="{FF2B5EF4-FFF2-40B4-BE49-F238E27FC236}">
                <a16:creationId xmlns:a16="http://schemas.microsoft.com/office/drawing/2014/main" id="{C0890561-CB33-4926-9DE4-89DCE257E5FB}"/>
              </a:ext>
            </a:extLst>
          </p:cNvPr>
          <p:cNvSpPr txBox="1"/>
          <p:nvPr/>
        </p:nvSpPr>
        <p:spPr>
          <a:xfrm>
            <a:off x="9257094" y="4806121"/>
            <a:ext cx="5897498" cy="6309420"/>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Zodat:</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We trends en ontwikkelingen (her)kennen;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Zodat </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we onze visie daarop kunnen delen en ontwikkelingen kunnen beïnvloeden;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Zodat </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we de goede dingen blijven toetsen en we kennispartner zijn voor beleidsmakers;</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Zodat </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gevers en samenleving vertrouwen houden in de sector goeddoen.</a:t>
            </a:r>
          </a:p>
        </p:txBody>
      </p:sp>
      <p:sp>
        <p:nvSpPr>
          <p:cNvPr id="16" name="Rechthoek: afgeronde hoeken 15">
            <a:extLst>
              <a:ext uri="{FF2B5EF4-FFF2-40B4-BE49-F238E27FC236}">
                <a16:creationId xmlns:a16="http://schemas.microsoft.com/office/drawing/2014/main" id="{851216F7-E466-4206-B03C-F03F0AA2288E}"/>
              </a:ext>
            </a:extLst>
          </p:cNvPr>
          <p:cNvSpPr/>
          <p:nvPr/>
        </p:nvSpPr>
        <p:spPr>
          <a:xfrm>
            <a:off x="2157004" y="4806120"/>
            <a:ext cx="5897498" cy="7011615"/>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1" name="Tekstvak 20">
            <a:extLst>
              <a:ext uri="{FF2B5EF4-FFF2-40B4-BE49-F238E27FC236}">
                <a16:creationId xmlns:a16="http://schemas.microsoft.com/office/drawing/2014/main" id="{DA69BE79-FD09-41DC-9820-CBE800A92F00}"/>
              </a:ext>
            </a:extLst>
          </p:cNvPr>
          <p:cNvSpPr txBox="1"/>
          <p:nvPr/>
        </p:nvSpPr>
        <p:spPr>
          <a:xfrm>
            <a:off x="2129318" y="4806121"/>
            <a:ext cx="5925184" cy="557075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Zodat: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Erkende organisaties het huis op orde hebben en organisaties blijven leren;</a:t>
            </a:r>
          </a:p>
          <a:p>
            <a:pPr defTabSz="457200" hangingPunct="1">
              <a:lnSpc>
                <a:spcPct val="100000"/>
              </a:lnSpc>
              <a:spcBef>
                <a:spcPts val="0"/>
              </a:spcBef>
            </a:pPr>
            <a:r>
              <a:rPr lang="nl-NL" sz="2400" kern="1200" dirty="0">
                <a:solidFill>
                  <a:prstClr val="black"/>
                </a:solidFill>
                <a:latin typeface="Montserrat" panose="00000500000000000000" pitchFamily="2" charset="0"/>
              </a:rPr>
              <a:t>Zodat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misstanden worden voorkomen en organisaties de impact maken die zij beloven;</a:t>
            </a:r>
          </a:p>
          <a:p>
            <a:pPr defTabSz="457200" hangingPunct="1">
              <a:lnSpc>
                <a:spcPct val="100000"/>
              </a:lnSpc>
              <a:spcBef>
                <a:spcPts val="0"/>
              </a:spcBef>
            </a:pPr>
            <a:r>
              <a:rPr lang="nl-NL" sz="2400" kern="1200" dirty="0">
                <a:solidFill>
                  <a:prstClr val="black"/>
                </a:solidFill>
                <a:latin typeface="Montserrat" panose="00000500000000000000" pitchFamily="2" charset="0"/>
              </a:rPr>
              <a:t>Zodat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Erkende organisaties betrouwbaar zijn en je gerust kunt (blijven) geven.</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3. CBF – kerntaken en logica</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12</a:t>
            </a:fld>
            <a:endParaRPr/>
          </a:p>
        </p:txBody>
      </p:sp>
      <p:cxnSp>
        <p:nvCxnSpPr>
          <p:cNvPr id="14" name="Verbindingslijn: gekromd 13">
            <a:extLst>
              <a:ext uri="{FF2B5EF4-FFF2-40B4-BE49-F238E27FC236}">
                <a16:creationId xmlns:a16="http://schemas.microsoft.com/office/drawing/2014/main" id="{58A47EC7-7D4F-43C7-A804-A6AA07313334}"/>
              </a:ext>
            </a:extLst>
          </p:cNvPr>
          <p:cNvCxnSpPr>
            <a:cxnSpLocks/>
            <a:stCxn id="21" idx="0"/>
            <a:endCxn id="19" idx="0"/>
          </p:cNvCxnSpPr>
          <p:nvPr/>
        </p:nvCxnSpPr>
        <p:spPr>
          <a:xfrm rot="5400000" flipH="1" flipV="1">
            <a:off x="8648876" y="1249155"/>
            <a:ext cx="12700" cy="7113933"/>
          </a:xfrm>
          <a:prstGeom prst="curvedConnector3">
            <a:avLst>
              <a:gd name="adj1" fmla="val 3791472"/>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sp>
        <p:nvSpPr>
          <p:cNvPr id="18" name="Rechthoek: afgeronde hoeken 17">
            <a:extLst>
              <a:ext uri="{FF2B5EF4-FFF2-40B4-BE49-F238E27FC236}">
                <a16:creationId xmlns:a16="http://schemas.microsoft.com/office/drawing/2014/main" id="{10001DB7-9169-4F93-9FFC-E5ED88BE7685}"/>
              </a:ext>
            </a:extLst>
          </p:cNvPr>
          <p:cNvSpPr/>
          <p:nvPr/>
        </p:nvSpPr>
        <p:spPr>
          <a:xfrm>
            <a:off x="16343342" y="4806121"/>
            <a:ext cx="5897498" cy="7011614"/>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0" name="Tekstvak 19">
            <a:extLst>
              <a:ext uri="{FF2B5EF4-FFF2-40B4-BE49-F238E27FC236}">
                <a16:creationId xmlns:a16="http://schemas.microsoft.com/office/drawing/2014/main" id="{B64259A7-43DB-4FF4-AAB6-02755EDC59AE}"/>
              </a:ext>
            </a:extLst>
          </p:cNvPr>
          <p:cNvSpPr txBox="1"/>
          <p:nvPr/>
        </p:nvSpPr>
        <p:spPr>
          <a:xfrm>
            <a:off x="16357185" y="4806121"/>
            <a:ext cx="5897498" cy="5940088"/>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Zodat:</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Gevers en de samenleving weten dat Erkende organisaties op kwaliteitseisen worden getoetst</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Zodat </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geldverstrekkers op ons oordeel bouwen en het publieke debat wordt gevoed met feiten op basis van ons onderzoek</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Zodat </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vertrouwen in de sector goeddoen toeneemt en mensen bereid blijven om te geven.</a:t>
            </a:r>
          </a:p>
        </p:txBody>
      </p:sp>
      <p:cxnSp>
        <p:nvCxnSpPr>
          <p:cNvPr id="22" name="Verbindingslijn: gekromd 21">
            <a:extLst>
              <a:ext uri="{FF2B5EF4-FFF2-40B4-BE49-F238E27FC236}">
                <a16:creationId xmlns:a16="http://schemas.microsoft.com/office/drawing/2014/main" id="{0B758C87-9E3F-4B18-885C-A6F2E74AF155}"/>
              </a:ext>
            </a:extLst>
          </p:cNvPr>
          <p:cNvCxnSpPr>
            <a:cxnSpLocks/>
            <a:stCxn id="19" idx="0"/>
            <a:endCxn id="20" idx="0"/>
          </p:cNvCxnSpPr>
          <p:nvPr/>
        </p:nvCxnSpPr>
        <p:spPr>
          <a:xfrm rot="5400000" flipH="1" flipV="1">
            <a:off x="15755888" y="1256076"/>
            <a:ext cx="12700" cy="7100091"/>
          </a:xfrm>
          <a:prstGeom prst="curvedConnector3">
            <a:avLst>
              <a:gd name="adj1" fmla="val 4097866"/>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Verbindingslijn: gekromd 31">
            <a:extLst>
              <a:ext uri="{FF2B5EF4-FFF2-40B4-BE49-F238E27FC236}">
                <a16:creationId xmlns:a16="http://schemas.microsoft.com/office/drawing/2014/main" id="{6DAD7FB8-2C3B-4FE2-9C56-B26E4C45F645}"/>
              </a:ext>
            </a:extLst>
          </p:cNvPr>
          <p:cNvCxnSpPr>
            <a:cxnSpLocks/>
            <a:stCxn id="18" idx="2"/>
            <a:endCxn id="17" idx="2"/>
          </p:cNvCxnSpPr>
          <p:nvPr/>
        </p:nvCxnSpPr>
        <p:spPr>
          <a:xfrm rot="5400000">
            <a:off x="15742046" y="8267690"/>
            <a:ext cx="12700" cy="7100091"/>
          </a:xfrm>
          <a:prstGeom prst="curvedConnector3">
            <a:avLst>
              <a:gd name="adj1" fmla="val 3710205"/>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Verbindingslijn: gekromd 36">
            <a:extLst>
              <a:ext uri="{FF2B5EF4-FFF2-40B4-BE49-F238E27FC236}">
                <a16:creationId xmlns:a16="http://schemas.microsoft.com/office/drawing/2014/main" id="{236F2772-20EC-4781-A7A5-50CA15C32696}"/>
              </a:ext>
            </a:extLst>
          </p:cNvPr>
          <p:cNvCxnSpPr>
            <a:cxnSpLocks/>
            <a:stCxn id="17" idx="2"/>
            <a:endCxn id="16" idx="2"/>
          </p:cNvCxnSpPr>
          <p:nvPr/>
        </p:nvCxnSpPr>
        <p:spPr>
          <a:xfrm rot="5400000">
            <a:off x="8648877" y="8274612"/>
            <a:ext cx="12700" cy="7086247"/>
          </a:xfrm>
          <a:prstGeom prst="curvedConnector3">
            <a:avLst>
              <a:gd name="adj1" fmla="val 3857142"/>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Verbindingslijn: gekromd 38">
            <a:extLst>
              <a:ext uri="{FF2B5EF4-FFF2-40B4-BE49-F238E27FC236}">
                <a16:creationId xmlns:a16="http://schemas.microsoft.com/office/drawing/2014/main" id="{052E5531-3805-4ADA-B94E-5AED6AB9F761}"/>
              </a:ext>
            </a:extLst>
          </p:cNvPr>
          <p:cNvCxnSpPr>
            <a:cxnSpLocks/>
            <a:stCxn id="21" idx="0"/>
            <a:endCxn id="20" idx="0"/>
          </p:cNvCxnSpPr>
          <p:nvPr/>
        </p:nvCxnSpPr>
        <p:spPr>
          <a:xfrm rot="5400000" flipH="1" flipV="1">
            <a:off x="12198922" y="-2300891"/>
            <a:ext cx="12700" cy="14214024"/>
          </a:xfrm>
          <a:prstGeom prst="curvedConnector3">
            <a:avLst>
              <a:gd name="adj1" fmla="val 8559189"/>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3" name="Verbindingslijn: gekromd 42">
            <a:extLst>
              <a:ext uri="{FF2B5EF4-FFF2-40B4-BE49-F238E27FC236}">
                <a16:creationId xmlns:a16="http://schemas.microsoft.com/office/drawing/2014/main" id="{4798FC9F-FD23-4A50-8C9C-065C1EF7751D}"/>
              </a:ext>
            </a:extLst>
          </p:cNvPr>
          <p:cNvCxnSpPr>
            <a:cxnSpLocks/>
            <a:stCxn id="18" idx="2"/>
            <a:endCxn id="16" idx="2"/>
          </p:cNvCxnSpPr>
          <p:nvPr/>
        </p:nvCxnSpPr>
        <p:spPr>
          <a:xfrm rot="5400000">
            <a:off x="12198922" y="4724566"/>
            <a:ext cx="12700" cy="14186338"/>
          </a:xfrm>
          <a:prstGeom prst="curvedConnector3">
            <a:avLst>
              <a:gd name="adj1" fmla="val 10028575"/>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906768"/>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idx="22"/>
          </p:nvPr>
        </p:nvSpPr>
        <p:spPr>
          <a:xfrm>
            <a:off x="2129318" y="2268000"/>
            <a:ext cx="20125365" cy="1198118"/>
          </a:xfrm>
          <a:prstGeom prst="rect">
            <a:avLst/>
          </a:prstGeom>
        </p:spPr>
        <p:txBody>
          <a:bodyPr/>
          <a:lstStyle/>
          <a:p>
            <a:r>
              <a:rPr lang="nl-NL" dirty="0">
                <a:solidFill>
                  <a:srgbClr val="003399"/>
                </a:solidFill>
              </a:rPr>
              <a:t>3. CBF, toezichthouder op goeddoen – SWOT </a:t>
            </a:r>
            <a:endParaRPr dirty="0">
              <a:solidFill>
                <a:srgbClr val="003399"/>
              </a:solidFill>
            </a:endParaRPr>
          </a:p>
        </p:txBody>
      </p:sp>
      <p:sp>
        <p:nvSpPr>
          <p:cNvPr id="202" name="Dit kan ik aanpassen"/>
          <p:cNvSpPr txBox="1">
            <a:spLocks noGrp="1"/>
          </p:cNvSpPr>
          <p:nvPr>
            <p:ph type="body" idx="23"/>
          </p:nvPr>
        </p:nvSpPr>
        <p:spPr>
          <a:xfrm>
            <a:off x="2157005" y="770209"/>
            <a:ext cx="21171072" cy="640792"/>
          </a:xfrm>
          <a:prstGeom prst="rect">
            <a:avLst/>
          </a:prstGeom>
        </p:spPr>
        <p:txBody>
          <a:bodyPr/>
          <a:lstStyle/>
          <a:p>
            <a:r>
              <a:rPr lang="nl-NL" dirty="0"/>
              <a:t> MJBP CBF 2024-2026 </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ma14="http://schemas.microsoft.com/office/mac/drawingml/2011/main" xmlns="" val="1"/>
            </a:ext>
          </a:extLst>
        </p:spPr>
        <p:txBody>
          <a:bodyPr/>
          <a:lstStyle/>
          <a:p>
            <a:pPr marL="0" marR="0" lvl="0" indent="38100" algn="r" defTabSz="1109609" rtl="0" eaLnBrk="1" fontAlgn="auto" latinLnBrk="0" hangingPunct="0">
              <a:lnSpc>
                <a:spcPct val="100000"/>
              </a:lnSpc>
              <a:spcBef>
                <a:spcPts val="500"/>
              </a:spcBef>
              <a:spcAft>
                <a:spcPts val="0"/>
              </a:spcAft>
              <a:buClrTx/>
              <a:buSzTx/>
              <a:buFontTx/>
              <a:buNone/>
              <a:tabLst/>
              <a:defRPr/>
            </a:pPr>
            <a:fld id="{86CB4B4D-7CA3-9044-876B-883B54F8677D}" type="slidenum">
              <a:rPr kumimoji="0" sz="2600" b="0" i="0" u="none" strike="noStrike" kern="0" cap="none" spc="0" normalizeH="0" baseline="0" noProof="0">
                <a:ln>
                  <a:noFill/>
                </a:ln>
                <a:solidFill>
                  <a:srgbClr val="666666"/>
                </a:solidFill>
                <a:effectLst/>
                <a:uLnTx/>
                <a:uFillTx/>
                <a:latin typeface="Montserrat SemiBold"/>
                <a:sym typeface="Montserrat SemiBold"/>
              </a:rPr>
              <a:pPr marL="0" marR="0" lvl="0" indent="38100" algn="r" defTabSz="1109609" rtl="0" eaLnBrk="1" fontAlgn="auto" latinLnBrk="0" hangingPunct="0">
                <a:lnSpc>
                  <a:spcPct val="100000"/>
                </a:lnSpc>
                <a:spcBef>
                  <a:spcPts val="500"/>
                </a:spcBef>
                <a:spcAft>
                  <a:spcPts val="0"/>
                </a:spcAft>
                <a:buClrTx/>
                <a:buSzTx/>
                <a:buFontTx/>
                <a:buNone/>
                <a:tabLst/>
                <a:defRPr/>
              </a:pPr>
              <a:t>13</a:t>
            </a:fld>
            <a:endParaRPr kumimoji="0" sz="2600" b="0" i="0" u="none" strike="noStrike" kern="0" cap="none" spc="0" normalizeH="0" baseline="0" noProof="0">
              <a:ln>
                <a:noFill/>
              </a:ln>
              <a:solidFill>
                <a:srgbClr val="666666"/>
              </a:solidFill>
              <a:effectLst/>
              <a:uLnTx/>
              <a:uFillTx/>
              <a:latin typeface="Montserrat SemiBold"/>
              <a:sym typeface="Montserrat SemiBold"/>
            </a:endParaRPr>
          </a:p>
        </p:txBody>
      </p:sp>
      <p:graphicFrame>
        <p:nvGraphicFramePr>
          <p:cNvPr id="4" name="Tabel 3">
            <a:extLst>
              <a:ext uri="{FF2B5EF4-FFF2-40B4-BE49-F238E27FC236}">
                <a16:creationId xmlns:a16="http://schemas.microsoft.com/office/drawing/2014/main" id="{7E4C7C2F-5047-440E-8088-0A006C82A8B0}"/>
              </a:ext>
            </a:extLst>
          </p:cNvPr>
          <p:cNvGraphicFramePr>
            <a:graphicFrameLocks noGrp="1"/>
          </p:cNvGraphicFramePr>
          <p:nvPr>
            <p:extLst>
              <p:ext uri="{D42A27DB-BD31-4B8C-83A1-F6EECF244321}">
                <p14:modId xmlns:p14="http://schemas.microsoft.com/office/powerpoint/2010/main" val="305044245"/>
              </p:ext>
            </p:extLst>
          </p:nvPr>
        </p:nvGraphicFramePr>
        <p:xfrm>
          <a:off x="2129318" y="3804920"/>
          <a:ext cx="20125364" cy="9318725"/>
        </p:xfrm>
        <a:graphic>
          <a:graphicData uri="http://schemas.openxmlformats.org/drawingml/2006/table">
            <a:tbl>
              <a:tblPr firstRow="1" bandRow="1">
                <a:tableStyleId>{5940675A-B579-460E-94D1-54222C63F5DA}</a:tableStyleId>
              </a:tblPr>
              <a:tblGrid>
                <a:gridCol w="10062682">
                  <a:extLst>
                    <a:ext uri="{9D8B030D-6E8A-4147-A177-3AD203B41FA5}">
                      <a16:colId xmlns:a16="http://schemas.microsoft.com/office/drawing/2014/main" val="1831006454"/>
                    </a:ext>
                  </a:extLst>
                </a:gridCol>
                <a:gridCol w="10062682">
                  <a:extLst>
                    <a:ext uri="{9D8B030D-6E8A-4147-A177-3AD203B41FA5}">
                      <a16:colId xmlns:a16="http://schemas.microsoft.com/office/drawing/2014/main" val="1540270258"/>
                    </a:ext>
                  </a:extLst>
                </a:gridCol>
              </a:tblGrid>
              <a:tr h="539928">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STERKTES</a:t>
                      </a:r>
                    </a:p>
                  </a:txBody>
                  <a:tcPr>
                    <a:solidFill>
                      <a:srgbClr val="FF9A57"/>
                    </a:solidFill>
                  </a:tcPr>
                </a:tc>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ZWAKTES</a:t>
                      </a:r>
                    </a:p>
                  </a:txBody>
                  <a:tcPr>
                    <a:solidFill>
                      <a:srgbClr val="FF9A57"/>
                    </a:solidFill>
                  </a:tcPr>
                </a:tc>
                <a:extLst>
                  <a:ext uri="{0D108BD9-81ED-4DB2-BD59-A6C34878D82A}">
                    <a16:rowId xmlns:a16="http://schemas.microsoft.com/office/drawing/2014/main" val="2090036697"/>
                  </a:ext>
                </a:extLst>
              </a:tr>
              <a:tr h="7334017">
                <a:tc>
                  <a:txBody>
                    <a:bodyPr/>
                    <a:lstStyle/>
                    <a:p>
                      <a:pPr marL="457200" indent="-457200" algn="l">
                        <a:buFontTx/>
                        <a:buBlip>
                          <a:blip r:embed="rId3">
                            <a:extLst/>
                          </a:blip>
                        </a:buBlip>
                      </a:pPr>
                      <a:r>
                        <a:rPr lang="nl-NL" sz="2400" dirty="0">
                          <a:solidFill>
                            <a:srgbClr val="003399"/>
                          </a:solidFill>
                          <a:latin typeface="Montserrat" panose="00000500000000000000" pitchFamily="2" charset="0"/>
                        </a:rPr>
                        <a:t>Betrokken en enthousiaste medewerkers</a:t>
                      </a:r>
                    </a:p>
                    <a:p>
                      <a:pPr marL="457200" indent="-457200" algn="l">
                        <a:buFontTx/>
                        <a:buBlip>
                          <a:blip r:embed="rId3">
                            <a:extLst/>
                          </a:blip>
                        </a:buBlip>
                      </a:pPr>
                      <a:r>
                        <a:rPr lang="nl-NL" sz="2400" dirty="0">
                          <a:solidFill>
                            <a:srgbClr val="003399"/>
                          </a:solidFill>
                          <a:latin typeface="Montserrat" panose="00000500000000000000" pitchFamily="2" charset="0"/>
                        </a:rPr>
                        <a:t>Gezaghebbend</a:t>
                      </a:r>
                    </a:p>
                    <a:p>
                      <a:pPr marL="457200" indent="-457200" algn="l">
                        <a:buFontTx/>
                        <a:buBlip>
                          <a:blip r:embed="rId3">
                            <a:extLst/>
                          </a:blip>
                        </a:buBlip>
                      </a:pPr>
                      <a:r>
                        <a:rPr lang="nl-NL" sz="2400" dirty="0">
                          <a:solidFill>
                            <a:srgbClr val="003399"/>
                          </a:solidFill>
                          <a:latin typeface="Montserrat" panose="00000500000000000000" pitchFamily="2" charset="0"/>
                        </a:rPr>
                        <a:t>Onafhankelijk</a:t>
                      </a:r>
                    </a:p>
                    <a:p>
                      <a:pPr marL="457200" indent="-457200" algn="l">
                        <a:buFontTx/>
                        <a:buBlip>
                          <a:blip r:embed="rId3">
                            <a:extLst/>
                          </a:blip>
                        </a:buBlip>
                      </a:pPr>
                      <a:r>
                        <a:rPr lang="nl-NL" sz="2400" dirty="0">
                          <a:solidFill>
                            <a:srgbClr val="003399"/>
                          </a:solidFill>
                          <a:latin typeface="Montserrat" panose="00000500000000000000" pitchFamily="2" charset="0"/>
                        </a:rPr>
                        <a:t>Veel diverse competenties in huis</a:t>
                      </a:r>
                    </a:p>
                    <a:p>
                      <a:pPr marL="457200" indent="-457200" algn="l">
                        <a:buFontTx/>
                        <a:buBlip>
                          <a:blip r:embed="rId3">
                            <a:extLst/>
                          </a:blip>
                        </a:buBlip>
                      </a:pPr>
                      <a:r>
                        <a:rPr lang="nl-NL" sz="2400" dirty="0">
                          <a:solidFill>
                            <a:srgbClr val="003399"/>
                          </a:solidFill>
                          <a:latin typeface="Montserrat" panose="00000500000000000000" pitchFamily="2" charset="0"/>
                        </a:rPr>
                        <a:t>Samenwerking met stakeholders/niet in een ivoren toren, onderdeel van een groter geheel</a:t>
                      </a:r>
                    </a:p>
                    <a:p>
                      <a:pPr marL="457200" indent="-457200" algn="l">
                        <a:buFontTx/>
                        <a:buBlip>
                          <a:blip r:embed="rId3">
                            <a:extLst/>
                          </a:blip>
                        </a:buBlip>
                      </a:pPr>
                      <a:r>
                        <a:rPr lang="nl-NL" sz="2400" dirty="0">
                          <a:solidFill>
                            <a:srgbClr val="003399"/>
                          </a:solidFill>
                          <a:latin typeface="Montserrat" panose="00000500000000000000" pitchFamily="2" charset="0"/>
                        </a:rPr>
                        <a:t>We werken volgens onze kernwaarden</a:t>
                      </a:r>
                    </a:p>
                    <a:p>
                      <a:pPr marL="457200" indent="-457200" algn="l">
                        <a:buFontTx/>
                        <a:buBlip>
                          <a:blip r:embed="rId3">
                            <a:extLst/>
                          </a:blip>
                        </a:buBlip>
                      </a:pPr>
                      <a:r>
                        <a:rPr lang="nl-NL" sz="2400" dirty="0">
                          <a:solidFill>
                            <a:srgbClr val="003399"/>
                          </a:solidFill>
                          <a:latin typeface="Montserrat" panose="00000500000000000000" pitchFamily="2" charset="0"/>
                        </a:rPr>
                        <a:t>Flexibiliteit als het gaat om thema’s die we meenemen in ons toezicht</a:t>
                      </a:r>
                    </a:p>
                    <a:p>
                      <a:pPr marL="457200" indent="-457200" algn="l">
                        <a:buFontTx/>
                        <a:buBlip>
                          <a:blip r:embed="rId3">
                            <a:extLst/>
                          </a:blip>
                        </a:buBlip>
                      </a:pPr>
                      <a:r>
                        <a:rPr lang="nl-NL" sz="2400" dirty="0">
                          <a:solidFill>
                            <a:srgbClr val="003399"/>
                          </a:solidFill>
                          <a:latin typeface="Montserrat" panose="00000500000000000000" pitchFamily="2" charset="0"/>
                        </a:rPr>
                        <a:t>Vindbaar voor media en anderen</a:t>
                      </a:r>
                    </a:p>
                    <a:p>
                      <a:pPr marL="457200" indent="-457200" algn="l">
                        <a:buFontTx/>
                        <a:buBlip>
                          <a:blip r:embed="rId3">
                            <a:extLst/>
                          </a:blip>
                        </a:buBlip>
                      </a:pPr>
                      <a:r>
                        <a:rPr lang="nl-NL" sz="2400" dirty="0">
                          <a:solidFill>
                            <a:srgbClr val="003399"/>
                          </a:solidFill>
                          <a:latin typeface="Montserrat" panose="00000500000000000000" pitchFamily="2" charset="0"/>
                        </a:rPr>
                        <a:t>We zijn zelf geaccrediteerd</a:t>
                      </a:r>
                    </a:p>
                    <a:p>
                      <a:pPr marL="457200" indent="-457200" algn="l">
                        <a:buFontTx/>
                        <a:buBlip>
                          <a:blip r:embed="rId3">
                            <a:extLst/>
                          </a:blip>
                        </a:buBlip>
                      </a:pPr>
                      <a:r>
                        <a:rPr lang="nl-NL" sz="2400" dirty="0">
                          <a:solidFill>
                            <a:srgbClr val="003399"/>
                          </a:solidFill>
                          <a:latin typeface="Montserrat" panose="00000500000000000000" pitchFamily="2" charset="0"/>
                        </a:rPr>
                        <a:t>Onze data: kwalitatief en gevalideerd; waarde data uitbouwen; benchmarks in toetsing; eigen onderzoek en publicaties</a:t>
                      </a:r>
                    </a:p>
                    <a:p>
                      <a:pPr marL="457200" indent="-457200" algn="l">
                        <a:buFontTx/>
                        <a:buBlip>
                          <a:blip r:embed="rId3">
                            <a:extLst/>
                          </a:blip>
                        </a:buBlip>
                      </a:pPr>
                      <a:r>
                        <a:rPr lang="nl-NL" sz="2400" dirty="0">
                          <a:solidFill>
                            <a:srgbClr val="003399"/>
                          </a:solidFill>
                          <a:latin typeface="Montserrat" panose="00000500000000000000" pitchFamily="2" charset="0"/>
                        </a:rPr>
                        <a:t>Zelfregulering op z’n sterkst</a:t>
                      </a:r>
                    </a:p>
                  </a:txBody>
                  <a:tcPr anchor="ctr"/>
                </a:tc>
                <a:tc>
                  <a:txBody>
                    <a:bodyPr/>
                    <a:lstStyle/>
                    <a:p>
                      <a:pPr marL="457200" indent="-457200" algn="l">
                        <a:buFontTx/>
                        <a:buBlip>
                          <a:blip r:embed="rId3"/>
                        </a:buBlip>
                      </a:pPr>
                      <a:r>
                        <a:rPr lang="nl-NL" sz="2400" dirty="0">
                          <a:solidFill>
                            <a:srgbClr val="003399"/>
                          </a:solidFill>
                          <a:latin typeface="Montserrat" panose="00000500000000000000" pitchFamily="2" charset="0"/>
                        </a:rPr>
                        <a:t>Afhankelijk van externe leveranciers, zowel wat betreft kostenaspect als kwaliteitsaspect</a:t>
                      </a:r>
                    </a:p>
                    <a:p>
                      <a:pPr marL="457200" indent="-457200" algn="l">
                        <a:buFontTx/>
                        <a:buBlip>
                          <a:blip r:embed="rId3"/>
                        </a:buBlip>
                      </a:pPr>
                      <a:r>
                        <a:rPr lang="nl-NL" sz="2400" dirty="0">
                          <a:solidFill>
                            <a:srgbClr val="003399"/>
                          </a:solidFill>
                          <a:latin typeface="Montserrat" panose="00000500000000000000" pitchFamily="2" charset="0"/>
                        </a:rPr>
                        <a:t>Weinig IT-kennis in huis</a:t>
                      </a:r>
                    </a:p>
                    <a:p>
                      <a:pPr marL="457200" indent="-457200" algn="l">
                        <a:buFontTx/>
                        <a:buBlip>
                          <a:blip r:embed="rId3"/>
                        </a:buBlip>
                      </a:pPr>
                      <a:r>
                        <a:rPr lang="nl-NL" sz="2400" dirty="0">
                          <a:solidFill>
                            <a:srgbClr val="003399"/>
                          </a:solidFill>
                          <a:latin typeface="Montserrat" panose="00000500000000000000" pitchFamily="2" charset="0"/>
                        </a:rPr>
                        <a:t>Meer plannen dan capaciteit</a:t>
                      </a:r>
                    </a:p>
                    <a:p>
                      <a:pPr marL="457200" indent="-457200" algn="l">
                        <a:buFontTx/>
                        <a:buBlip>
                          <a:blip r:embed="rId3"/>
                        </a:buBlip>
                      </a:pPr>
                      <a:r>
                        <a:rPr lang="nl-NL" sz="2400" dirty="0">
                          <a:solidFill>
                            <a:srgbClr val="003399"/>
                          </a:solidFill>
                          <a:latin typeface="Montserrat" panose="00000500000000000000" pitchFamily="2" charset="0"/>
                        </a:rPr>
                        <a:t>Onvoldoende stellen van prioriteiten, meer focussen</a:t>
                      </a:r>
                    </a:p>
                    <a:p>
                      <a:pPr marL="457200" indent="-457200" algn="l">
                        <a:buFontTx/>
                        <a:buBlip>
                          <a:blip r:embed="rId3"/>
                        </a:buBlip>
                      </a:pPr>
                      <a:r>
                        <a:rPr lang="nl-NL" sz="2400" dirty="0">
                          <a:solidFill>
                            <a:srgbClr val="003399"/>
                          </a:solidFill>
                          <a:latin typeface="Montserrat" panose="00000500000000000000" pitchFamily="2" charset="0"/>
                        </a:rPr>
                        <a:t>Klein, kwetsbaar team, te weinig geld en tijd voor ontwikkeling en opleiding</a:t>
                      </a:r>
                    </a:p>
                    <a:p>
                      <a:pPr marL="457200" indent="-457200" algn="l">
                        <a:buFontTx/>
                        <a:buBlip>
                          <a:blip r:embed="rId3"/>
                        </a:buBlip>
                      </a:pPr>
                      <a:r>
                        <a:rPr lang="nl-NL" sz="2400" dirty="0">
                          <a:solidFill>
                            <a:srgbClr val="003399"/>
                          </a:solidFill>
                          <a:latin typeface="Montserrat" panose="00000500000000000000" pitchFamily="2" charset="0"/>
                        </a:rPr>
                        <a:t>Onzeker of we als werkgever in staat zullen blijven de juiste mensen aan te trekken</a:t>
                      </a:r>
                    </a:p>
                    <a:p>
                      <a:pPr marL="457200" indent="-457200" algn="l">
                        <a:buFontTx/>
                        <a:buBlip>
                          <a:blip r:embed="rId3"/>
                        </a:buBlip>
                      </a:pPr>
                      <a:r>
                        <a:rPr lang="nl-NL" sz="2400" dirty="0">
                          <a:solidFill>
                            <a:srgbClr val="003399"/>
                          </a:solidFill>
                          <a:latin typeface="Montserrat" panose="00000500000000000000" pitchFamily="2" charset="0"/>
                        </a:rPr>
                        <a:t>Financiële afhankelijkheid</a:t>
                      </a:r>
                    </a:p>
                    <a:p>
                      <a:pPr marL="457200" indent="-457200" algn="l">
                        <a:buFontTx/>
                        <a:buBlip>
                          <a:blip r:embed="rId3"/>
                        </a:buBlip>
                      </a:pPr>
                      <a:r>
                        <a:rPr lang="nl-NL" sz="2400" dirty="0">
                          <a:solidFill>
                            <a:srgbClr val="003399"/>
                          </a:solidFill>
                          <a:latin typeface="Montserrat" panose="00000500000000000000" pitchFamily="2" charset="0"/>
                        </a:rPr>
                        <a:t>Onvoldoende bekendheid onder het publiek/de donateurs</a:t>
                      </a:r>
                    </a:p>
                    <a:p>
                      <a:pPr marL="457200" indent="-457200" algn="l">
                        <a:buFontTx/>
                        <a:buBlip>
                          <a:blip r:embed="rId3"/>
                        </a:buBlip>
                      </a:pPr>
                      <a:r>
                        <a:rPr lang="nl-NL" sz="2400" dirty="0">
                          <a:solidFill>
                            <a:srgbClr val="003399"/>
                          </a:solidFill>
                          <a:latin typeface="Montserrat" panose="00000500000000000000" pitchFamily="2" charset="0"/>
                        </a:rPr>
                        <a:t>Geworteld zijn/waardering voor wat is geweest, voor waar we vandaan komen</a:t>
                      </a:r>
                    </a:p>
                    <a:p>
                      <a:pPr marL="457200" indent="-457200" algn="l">
                        <a:buFontTx/>
                        <a:buBlip>
                          <a:blip r:embed="rId3"/>
                        </a:buBlip>
                      </a:pPr>
                      <a:r>
                        <a:rPr lang="nl-NL" sz="2400" dirty="0">
                          <a:solidFill>
                            <a:srgbClr val="003399"/>
                          </a:solidFill>
                          <a:latin typeface="Montserrat" panose="00000500000000000000" pitchFamily="2" charset="0"/>
                        </a:rPr>
                        <a:t>Gebrek aan zicht op onterecht gebruik van ons logo</a:t>
                      </a:r>
                    </a:p>
                    <a:p>
                      <a:pPr marL="457200" indent="-457200" algn="l">
                        <a:buFontTx/>
                        <a:buBlip>
                          <a:blip r:embed="rId3"/>
                        </a:buBlip>
                      </a:pPr>
                      <a:r>
                        <a:rPr lang="nl-NL" sz="2400" dirty="0">
                          <a:solidFill>
                            <a:srgbClr val="003399"/>
                          </a:solidFill>
                          <a:latin typeface="Montserrat" panose="00000500000000000000" pitchFamily="2" charset="0"/>
                        </a:rPr>
                        <a:t>Onvoldoende verbinding met elkaar, we kunnen elkaar meer versterken in ons werk</a:t>
                      </a:r>
                    </a:p>
                    <a:p>
                      <a:pPr marL="457200" indent="-457200" algn="l">
                        <a:buFontTx/>
                        <a:buBlip>
                          <a:blip r:embed="rId3"/>
                        </a:buBlip>
                      </a:pPr>
                      <a:r>
                        <a:rPr lang="nl-NL" sz="2400" dirty="0">
                          <a:solidFill>
                            <a:srgbClr val="003399"/>
                          </a:solidFill>
                          <a:latin typeface="Montserrat" panose="00000500000000000000" pitchFamily="2" charset="0"/>
                        </a:rPr>
                        <a:t>Balans afhankelijkheid – onafhankelijkheid</a:t>
                      </a:r>
                    </a:p>
                  </a:txBody>
                  <a:tcPr/>
                </a:tc>
                <a:extLst>
                  <a:ext uri="{0D108BD9-81ED-4DB2-BD59-A6C34878D82A}">
                    <a16:rowId xmlns:a16="http://schemas.microsoft.com/office/drawing/2014/main" val="71778737"/>
                  </a:ext>
                </a:extLst>
              </a:tr>
              <a:tr h="539928">
                <a:tc>
                  <a:txBody>
                    <a:bodyPr/>
                    <a:lstStyle/>
                    <a:p>
                      <a:pPr algn="ctr"/>
                      <a:r>
                        <a:rPr lang="nl-NL" sz="3200" dirty="0">
                          <a:solidFill>
                            <a:srgbClr val="003399"/>
                          </a:solidFill>
                          <a:latin typeface="Montserrat SemiBold" panose="00000700000000000000" pitchFamily="2" charset="0"/>
                        </a:rPr>
                        <a:t>KANSEN</a:t>
                      </a:r>
                    </a:p>
                  </a:txBody>
                  <a:tcPr>
                    <a:solidFill>
                      <a:srgbClr val="FF9A57"/>
                    </a:solidFill>
                  </a:tcPr>
                </a:tc>
                <a:tc>
                  <a:txBody>
                    <a:bodyPr/>
                    <a:lstStyle/>
                    <a:p>
                      <a:pPr algn="ctr"/>
                      <a:r>
                        <a:rPr lang="nl-NL" sz="3200" dirty="0">
                          <a:solidFill>
                            <a:srgbClr val="003399"/>
                          </a:solidFill>
                          <a:latin typeface="Montserrat SemiBold" panose="00000700000000000000" pitchFamily="2" charset="0"/>
                        </a:rPr>
                        <a:t>BEDREIGINGEN</a:t>
                      </a:r>
                    </a:p>
                  </a:txBody>
                  <a:tcPr>
                    <a:solidFill>
                      <a:srgbClr val="FF9A57"/>
                    </a:solidFill>
                  </a:tcPr>
                </a:tc>
                <a:extLst>
                  <a:ext uri="{0D108BD9-81ED-4DB2-BD59-A6C34878D82A}">
                    <a16:rowId xmlns:a16="http://schemas.microsoft.com/office/drawing/2014/main" val="642115782"/>
                  </a:ext>
                </a:extLst>
              </a:tr>
              <a:tr h="826468">
                <a:tc>
                  <a:txBody>
                    <a:bodyPr/>
                    <a:lstStyle/>
                    <a:p>
                      <a:pPr marL="457200" indent="-457200" algn="l">
                        <a:buFontTx/>
                        <a:buBlip>
                          <a:blip r:embed="rId3"/>
                        </a:buBlip>
                      </a:pPr>
                      <a:r>
                        <a:rPr lang="nl-NL" sz="2400" dirty="0">
                          <a:solidFill>
                            <a:schemeClr val="bg2"/>
                          </a:solidFill>
                          <a:latin typeface="Montserrat" panose="00000500000000000000" pitchFamily="2" charset="0"/>
                        </a:rPr>
                        <a:t>…</a:t>
                      </a:r>
                    </a:p>
                  </a:txBody>
                  <a:tcPr/>
                </a:tc>
                <a:tc>
                  <a:txBody>
                    <a:bodyPr/>
                    <a:lstStyle/>
                    <a:p>
                      <a:pPr marL="457200" indent="-457200" algn="l">
                        <a:buFontTx/>
                        <a:buBlip>
                          <a:blip r:embed="rId3"/>
                        </a:buBlip>
                      </a:pPr>
                      <a:r>
                        <a:rPr lang="nl-NL" sz="2400" dirty="0">
                          <a:solidFill>
                            <a:schemeClr val="bg2"/>
                          </a:solidFill>
                          <a:latin typeface="Montserrat" panose="00000500000000000000" pitchFamily="2" charset="0"/>
                        </a:rPr>
                        <a:t>…</a:t>
                      </a:r>
                    </a:p>
                  </a:txBody>
                  <a:tcPr/>
                </a:tc>
                <a:extLst>
                  <a:ext uri="{0D108BD9-81ED-4DB2-BD59-A6C34878D82A}">
                    <a16:rowId xmlns:a16="http://schemas.microsoft.com/office/drawing/2014/main" val="538966582"/>
                  </a:ext>
                </a:extLst>
              </a:tr>
            </a:tbl>
          </a:graphicData>
        </a:graphic>
      </p:graphicFrame>
    </p:spTree>
    <p:extLst>
      <p:ext uri="{BB962C8B-B14F-4D97-AF65-F5344CB8AC3E}">
        <p14:creationId xmlns:p14="http://schemas.microsoft.com/office/powerpoint/2010/main" val="62338002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idx="22"/>
          </p:nvPr>
        </p:nvSpPr>
        <p:spPr>
          <a:xfrm>
            <a:off x="2129318" y="2268000"/>
            <a:ext cx="20125365" cy="1198118"/>
          </a:xfrm>
          <a:prstGeom prst="rect">
            <a:avLst/>
          </a:prstGeom>
        </p:spPr>
        <p:txBody>
          <a:bodyPr/>
          <a:lstStyle/>
          <a:p>
            <a:r>
              <a:rPr lang="nl-NL" dirty="0">
                <a:solidFill>
                  <a:srgbClr val="003399"/>
                </a:solidFill>
              </a:rPr>
              <a:t>3. CBF, toezichthouder op goeddoen – SWOT </a:t>
            </a:r>
            <a:endParaRPr dirty="0">
              <a:solidFill>
                <a:srgbClr val="003399"/>
              </a:solidFill>
            </a:endParaRPr>
          </a:p>
        </p:txBody>
      </p:sp>
      <p:sp>
        <p:nvSpPr>
          <p:cNvPr id="202" name="Dit kan ik aanpassen"/>
          <p:cNvSpPr txBox="1">
            <a:spLocks noGrp="1"/>
          </p:cNvSpPr>
          <p:nvPr>
            <p:ph type="body" idx="23"/>
          </p:nvPr>
        </p:nvSpPr>
        <p:spPr>
          <a:xfrm>
            <a:off x="2157005" y="770209"/>
            <a:ext cx="21171072" cy="640792"/>
          </a:xfrm>
          <a:prstGeom prst="rect">
            <a:avLst/>
          </a:prstGeom>
        </p:spPr>
        <p:txBody>
          <a:bodyPr/>
          <a:lstStyle/>
          <a:p>
            <a:r>
              <a:rPr lang="nl-NL" dirty="0"/>
              <a:t> MJBP CBF 2024-2026 </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ma14="http://schemas.microsoft.com/office/mac/drawingml/2011/main" xmlns="" val="1"/>
            </a:ext>
          </a:extLst>
        </p:spPr>
        <p:txBody>
          <a:bodyPr/>
          <a:lstStyle/>
          <a:p>
            <a:pPr marL="0" marR="0" lvl="0" indent="38100" algn="r" defTabSz="1109609" rtl="0" eaLnBrk="1" fontAlgn="auto" latinLnBrk="0" hangingPunct="0">
              <a:lnSpc>
                <a:spcPct val="100000"/>
              </a:lnSpc>
              <a:spcBef>
                <a:spcPts val="500"/>
              </a:spcBef>
              <a:spcAft>
                <a:spcPts val="0"/>
              </a:spcAft>
              <a:buClrTx/>
              <a:buSzTx/>
              <a:buFontTx/>
              <a:buNone/>
              <a:tabLst/>
              <a:defRPr/>
            </a:pPr>
            <a:fld id="{86CB4B4D-7CA3-9044-876B-883B54F8677D}" type="slidenum">
              <a:rPr kumimoji="0" sz="2600" b="0" i="0" u="none" strike="noStrike" kern="0" cap="none" spc="0" normalizeH="0" baseline="0" noProof="0">
                <a:ln>
                  <a:noFill/>
                </a:ln>
                <a:solidFill>
                  <a:srgbClr val="666666"/>
                </a:solidFill>
                <a:effectLst/>
                <a:uLnTx/>
                <a:uFillTx/>
                <a:latin typeface="Montserrat SemiBold"/>
                <a:sym typeface="Montserrat SemiBold"/>
              </a:rPr>
              <a:pPr marL="0" marR="0" lvl="0" indent="38100" algn="r" defTabSz="1109609" rtl="0" eaLnBrk="1" fontAlgn="auto" latinLnBrk="0" hangingPunct="0">
                <a:lnSpc>
                  <a:spcPct val="100000"/>
                </a:lnSpc>
                <a:spcBef>
                  <a:spcPts val="500"/>
                </a:spcBef>
                <a:spcAft>
                  <a:spcPts val="0"/>
                </a:spcAft>
                <a:buClrTx/>
                <a:buSzTx/>
                <a:buFontTx/>
                <a:buNone/>
                <a:tabLst/>
                <a:defRPr/>
              </a:pPr>
              <a:t>14</a:t>
            </a:fld>
            <a:endParaRPr kumimoji="0" sz="2600" b="0" i="0" u="none" strike="noStrike" kern="0" cap="none" spc="0" normalizeH="0" baseline="0" noProof="0">
              <a:ln>
                <a:noFill/>
              </a:ln>
              <a:solidFill>
                <a:srgbClr val="666666"/>
              </a:solidFill>
              <a:effectLst/>
              <a:uLnTx/>
              <a:uFillTx/>
              <a:latin typeface="Montserrat SemiBold"/>
              <a:sym typeface="Montserrat SemiBold"/>
            </a:endParaRPr>
          </a:p>
        </p:txBody>
      </p:sp>
      <p:graphicFrame>
        <p:nvGraphicFramePr>
          <p:cNvPr id="4" name="Tabel 3">
            <a:extLst>
              <a:ext uri="{FF2B5EF4-FFF2-40B4-BE49-F238E27FC236}">
                <a16:creationId xmlns:a16="http://schemas.microsoft.com/office/drawing/2014/main" id="{7E4C7C2F-5047-440E-8088-0A006C82A8B0}"/>
              </a:ext>
            </a:extLst>
          </p:cNvPr>
          <p:cNvGraphicFramePr>
            <a:graphicFrameLocks noGrp="1"/>
          </p:cNvGraphicFramePr>
          <p:nvPr>
            <p:extLst>
              <p:ext uri="{D42A27DB-BD31-4B8C-83A1-F6EECF244321}">
                <p14:modId xmlns:p14="http://schemas.microsoft.com/office/powerpoint/2010/main" val="337498139"/>
              </p:ext>
            </p:extLst>
          </p:nvPr>
        </p:nvGraphicFramePr>
        <p:xfrm>
          <a:off x="2157005" y="4323117"/>
          <a:ext cx="20125364" cy="7891780"/>
        </p:xfrm>
        <a:graphic>
          <a:graphicData uri="http://schemas.openxmlformats.org/drawingml/2006/table">
            <a:tbl>
              <a:tblPr firstRow="1" bandRow="1">
                <a:tableStyleId>{5940675A-B579-460E-94D1-54222C63F5DA}</a:tableStyleId>
              </a:tblPr>
              <a:tblGrid>
                <a:gridCol w="10062682">
                  <a:extLst>
                    <a:ext uri="{9D8B030D-6E8A-4147-A177-3AD203B41FA5}">
                      <a16:colId xmlns:a16="http://schemas.microsoft.com/office/drawing/2014/main" val="1831006454"/>
                    </a:ext>
                  </a:extLst>
                </a:gridCol>
                <a:gridCol w="10062682">
                  <a:extLst>
                    <a:ext uri="{9D8B030D-6E8A-4147-A177-3AD203B41FA5}">
                      <a16:colId xmlns:a16="http://schemas.microsoft.com/office/drawing/2014/main" val="1540270258"/>
                    </a:ext>
                  </a:extLst>
                </a:gridCol>
              </a:tblGrid>
              <a:tr h="370840">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STERKTES</a:t>
                      </a:r>
                    </a:p>
                  </a:txBody>
                  <a:tcPr>
                    <a:solidFill>
                      <a:srgbClr val="FF9A57"/>
                    </a:solidFill>
                  </a:tcPr>
                </a:tc>
                <a:tc>
                  <a:txBody>
                    <a:bodyPr/>
                    <a:lstStyle/>
                    <a:p>
                      <a:pPr marL="0" marR="0" indent="38100" algn="ctr" defTabSz="1109609" rtl="0" latinLnBrk="0">
                        <a:lnSpc>
                          <a:spcPct val="100000"/>
                        </a:lnSpc>
                        <a:spcBef>
                          <a:spcPts val="500"/>
                        </a:spcBef>
                        <a:spcAft>
                          <a:spcPts val="0"/>
                        </a:spcAft>
                        <a:buClrTx/>
                        <a:buSzTx/>
                        <a:buFontTx/>
                        <a:buNone/>
                        <a:tabLst/>
                      </a:pPr>
                      <a:r>
                        <a:rPr lang="nl-NL" sz="3200" b="0" i="0" u="none" strike="noStrike" cap="none" spc="0" baseline="0" dirty="0">
                          <a:solidFill>
                            <a:srgbClr val="003399"/>
                          </a:solidFill>
                          <a:uFillTx/>
                          <a:latin typeface="Montserrat SemiBold" panose="00000700000000000000" pitchFamily="2" charset="0"/>
                          <a:ea typeface="+mn-ea"/>
                          <a:cs typeface="+mn-cs"/>
                          <a:sym typeface="Montserrat SemiBold"/>
                        </a:rPr>
                        <a:t>ZWAKTES</a:t>
                      </a:r>
                    </a:p>
                  </a:txBody>
                  <a:tcPr>
                    <a:solidFill>
                      <a:srgbClr val="FF9A57"/>
                    </a:solidFill>
                  </a:tcPr>
                </a:tc>
                <a:extLst>
                  <a:ext uri="{0D108BD9-81ED-4DB2-BD59-A6C34878D82A}">
                    <a16:rowId xmlns:a16="http://schemas.microsoft.com/office/drawing/2014/main" val="2090036697"/>
                  </a:ext>
                </a:extLst>
              </a:tr>
              <a:tr h="370840">
                <a:tc>
                  <a:txBody>
                    <a:bodyPr/>
                    <a:lstStyle/>
                    <a:p>
                      <a:pPr marL="457200" indent="-457200" algn="l">
                        <a:buFontTx/>
                        <a:buBlip>
                          <a:blip r:embed="rId3">
                            <a:extLst/>
                          </a:blip>
                        </a:buBlip>
                      </a:pPr>
                      <a:r>
                        <a:rPr lang="nl-NL" sz="2400" dirty="0">
                          <a:solidFill>
                            <a:schemeClr val="bg2"/>
                          </a:solidFill>
                          <a:latin typeface="Montserrat" panose="00000500000000000000" pitchFamily="2" charset="0"/>
                        </a:rPr>
                        <a:t>…</a:t>
                      </a:r>
                    </a:p>
                  </a:txBody>
                  <a:tcPr/>
                </a:tc>
                <a:tc>
                  <a:txBody>
                    <a:bodyPr/>
                    <a:lstStyle/>
                    <a:p>
                      <a:pPr marL="457200" indent="-457200" algn="l">
                        <a:buFontTx/>
                        <a:buBlip>
                          <a:blip r:embed="rId3"/>
                        </a:buBlip>
                      </a:pPr>
                      <a:r>
                        <a:rPr lang="nl-NL" sz="2400" dirty="0">
                          <a:solidFill>
                            <a:schemeClr val="bg2"/>
                          </a:solidFill>
                          <a:latin typeface="Montserrat" panose="00000500000000000000" pitchFamily="2" charset="0"/>
                        </a:rPr>
                        <a:t>…</a:t>
                      </a:r>
                    </a:p>
                  </a:txBody>
                  <a:tcPr/>
                </a:tc>
                <a:extLst>
                  <a:ext uri="{0D108BD9-81ED-4DB2-BD59-A6C34878D82A}">
                    <a16:rowId xmlns:a16="http://schemas.microsoft.com/office/drawing/2014/main" val="71778737"/>
                  </a:ext>
                </a:extLst>
              </a:tr>
              <a:tr h="370840">
                <a:tc>
                  <a:txBody>
                    <a:bodyPr/>
                    <a:lstStyle/>
                    <a:p>
                      <a:pPr algn="ctr"/>
                      <a:r>
                        <a:rPr lang="nl-NL" sz="3200" dirty="0">
                          <a:solidFill>
                            <a:srgbClr val="003399"/>
                          </a:solidFill>
                          <a:latin typeface="Montserrat SemiBold" panose="00000700000000000000" pitchFamily="2" charset="0"/>
                        </a:rPr>
                        <a:t>KANSEN</a:t>
                      </a:r>
                    </a:p>
                  </a:txBody>
                  <a:tcPr>
                    <a:solidFill>
                      <a:srgbClr val="FF9A57"/>
                    </a:solidFill>
                  </a:tcPr>
                </a:tc>
                <a:tc>
                  <a:txBody>
                    <a:bodyPr/>
                    <a:lstStyle/>
                    <a:p>
                      <a:pPr algn="ctr"/>
                      <a:r>
                        <a:rPr lang="nl-NL" sz="3200" dirty="0">
                          <a:solidFill>
                            <a:srgbClr val="003399"/>
                          </a:solidFill>
                          <a:latin typeface="Montserrat SemiBold" panose="00000700000000000000" pitchFamily="2" charset="0"/>
                        </a:rPr>
                        <a:t>BEDREIGINGEN</a:t>
                      </a:r>
                    </a:p>
                  </a:txBody>
                  <a:tcPr>
                    <a:solidFill>
                      <a:srgbClr val="FF9A57"/>
                    </a:solidFill>
                  </a:tcPr>
                </a:tc>
                <a:extLst>
                  <a:ext uri="{0D108BD9-81ED-4DB2-BD59-A6C34878D82A}">
                    <a16:rowId xmlns:a16="http://schemas.microsoft.com/office/drawing/2014/main" val="642115782"/>
                  </a:ext>
                </a:extLst>
              </a:tr>
              <a:tr h="0">
                <a:tc>
                  <a:txBody>
                    <a:bodyPr/>
                    <a:lstStyle/>
                    <a:p>
                      <a:pPr marL="457200" indent="-457200" algn="l">
                        <a:buFontTx/>
                        <a:buBlip>
                          <a:blip r:embed="rId3"/>
                        </a:buBlip>
                      </a:pPr>
                      <a:r>
                        <a:rPr lang="nl-NL" sz="2400" dirty="0">
                          <a:solidFill>
                            <a:srgbClr val="003399"/>
                          </a:solidFill>
                          <a:latin typeface="Montserrat" panose="00000500000000000000" pitchFamily="2" charset="0"/>
                        </a:rPr>
                        <a:t>Complex, interessant stakeholdersveld</a:t>
                      </a:r>
                    </a:p>
                    <a:p>
                      <a:pPr marL="457200" indent="-457200" algn="l">
                        <a:buFontTx/>
                        <a:buBlip>
                          <a:blip r:embed="rId3"/>
                        </a:buBlip>
                      </a:pPr>
                      <a:r>
                        <a:rPr lang="nl-NL" sz="2400" dirty="0">
                          <a:solidFill>
                            <a:srgbClr val="003399"/>
                          </a:solidFill>
                          <a:latin typeface="Montserrat" panose="00000500000000000000" pitchFamily="2" charset="0"/>
                        </a:rPr>
                        <a:t>Meer geldverstrekkers eisen de Erkenning</a:t>
                      </a:r>
                    </a:p>
                    <a:p>
                      <a:pPr marL="457200" indent="-457200" algn="l">
                        <a:buFontTx/>
                        <a:buBlip>
                          <a:blip r:embed="rId3"/>
                        </a:buBlip>
                      </a:pPr>
                      <a:r>
                        <a:rPr lang="nl-NL" sz="2400" dirty="0">
                          <a:solidFill>
                            <a:srgbClr val="003399"/>
                          </a:solidFill>
                          <a:latin typeface="Montserrat" panose="00000500000000000000" pitchFamily="2" charset="0"/>
                        </a:rPr>
                        <a:t>Samenwerking met wetenschap</a:t>
                      </a:r>
                    </a:p>
                    <a:p>
                      <a:pPr marL="457200" indent="-457200" algn="l">
                        <a:buFontTx/>
                        <a:buBlip>
                          <a:blip r:embed="rId3"/>
                        </a:buBlip>
                      </a:pPr>
                      <a:r>
                        <a:rPr lang="nl-NL" sz="2400" dirty="0">
                          <a:solidFill>
                            <a:srgbClr val="003399"/>
                          </a:solidFill>
                          <a:latin typeface="Montserrat" panose="00000500000000000000" pitchFamily="2" charset="0"/>
                        </a:rPr>
                        <a:t>Veel ontwikkelingen binnen de filantropie</a:t>
                      </a:r>
                    </a:p>
                    <a:p>
                      <a:pPr marL="457200" indent="-457200" algn="l">
                        <a:buFontTx/>
                        <a:buBlip>
                          <a:blip r:embed="rId3"/>
                        </a:buBlip>
                      </a:pPr>
                      <a:r>
                        <a:rPr lang="nl-NL" sz="2400" dirty="0">
                          <a:solidFill>
                            <a:srgbClr val="003399"/>
                          </a:solidFill>
                          <a:latin typeface="Montserrat" panose="00000500000000000000" pitchFamily="2" charset="0"/>
                        </a:rPr>
                        <a:t>Groei in aantal Erkende organisaties</a:t>
                      </a:r>
                    </a:p>
                    <a:p>
                      <a:pPr marL="457200" indent="-457200" algn="l">
                        <a:buFontTx/>
                        <a:buBlip>
                          <a:blip r:embed="rId3"/>
                        </a:buBlip>
                      </a:pPr>
                      <a:r>
                        <a:rPr lang="nl-NL" sz="2400" dirty="0">
                          <a:solidFill>
                            <a:srgbClr val="003399"/>
                          </a:solidFill>
                          <a:latin typeface="Montserrat" panose="00000500000000000000" pitchFamily="2" charset="0"/>
                        </a:rPr>
                        <a:t>CBF-Erkenning van belang bij de-</a:t>
                      </a:r>
                      <a:r>
                        <a:rPr lang="nl-NL" sz="2400" dirty="0" err="1">
                          <a:solidFill>
                            <a:srgbClr val="003399"/>
                          </a:solidFill>
                          <a:latin typeface="Montserrat" panose="00000500000000000000" pitchFamily="2" charset="0"/>
                        </a:rPr>
                        <a:t>risking</a:t>
                      </a:r>
                      <a:endParaRPr lang="nl-NL" sz="2400" dirty="0">
                        <a:solidFill>
                          <a:srgbClr val="003399"/>
                        </a:solidFill>
                        <a:latin typeface="Montserrat" panose="00000500000000000000" pitchFamily="2" charset="0"/>
                      </a:endParaRPr>
                    </a:p>
                    <a:p>
                      <a:pPr marL="457200" indent="-457200" algn="l">
                        <a:buFontTx/>
                        <a:buBlip>
                          <a:blip r:embed="rId3"/>
                        </a:buBlip>
                      </a:pPr>
                      <a:r>
                        <a:rPr lang="nl-NL" sz="2400" dirty="0">
                          <a:solidFill>
                            <a:srgbClr val="003399"/>
                          </a:solidFill>
                          <a:latin typeface="Montserrat" panose="00000500000000000000" pitchFamily="2" charset="0"/>
                        </a:rPr>
                        <a:t>Meer doen met data t.b.v. de buitenwereld en onze stakeholders</a:t>
                      </a:r>
                    </a:p>
                    <a:p>
                      <a:pPr marL="457200" indent="-457200" algn="l">
                        <a:buFontTx/>
                        <a:buBlip>
                          <a:blip r:embed="rId3"/>
                        </a:buBlip>
                      </a:pPr>
                      <a:r>
                        <a:rPr lang="nl-NL" sz="2400" dirty="0">
                          <a:solidFill>
                            <a:srgbClr val="003399"/>
                          </a:solidFill>
                          <a:latin typeface="Montserrat" panose="00000500000000000000" pitchFamily="2" charset="0"/>
                        </a:rPr>
                        <a:t>IT-ontwikkelingen, zoals bijvoorbeeld AI, die meer mogelijkheden bieden</a:t>
                      </a:r>
                    </a:p>
                    <a:p>
                      <a:pPr marL="457200" indent="-457200" algn="l">
                        <a:buFontTx/>
                        <a:buBlip>
                          <a:blip r:embed="rId3"/>
                        </a:buBlip>
                      </a:pPr>
                      <a:r>
                        <a:rPr lang="nl-NL" sz="2400" dirty="0">
                          <a:solidFill>
                            <a:srgbClr val="003399"/>
                          </a:solidFill>
                          <a:latin typeface="Montserrat" panose="00000500000000000000" pitchFamily="2" charset="0"/>
                        </a:rPr>
                        <a:t>Nieuwe categorie-indeling en tarievenstructuur</a:t>
                      </a:r>
                    </a:p>
                    <a:p>
                      <a:pPr marL="457200" indent="-457200" algn="l">
                        <a:buFontTx/>
                        <a:buBlip>
                          <a:blip r:embed="rId3"/>
                        </a:buBlip>
                      </a:pPr>
                      <a:r>
                        <a:rPr lang="nl-NL" sz="2400" dirty="0">
                          <a:solidFill>
                            <a:srgbClr val="003399"/>
                          </a:solidFill>
                          <a:latin typeface="Montserrat" panose="00000500000000000000" pitchFamily="2" charset="0"/>
                        </a:rPr>
                        <a:t>Samenleving vraagt om transparantie en openheid</a:t>
                      </a:r>
                    </a:p>
                    <a:p>
                      <a:pPr marL="457200" indent="-457200" algn="l">
                        <a:buFontTx/>
                        <a:buBlip>
                          <a:blip r:embed="rId3"/>
                        </a:buBlip>
                      </a:pPr>
                      <a:r>
                        <a:rPr lang="nl-NL" sz="2400" dirty="0">
                          <a:solidFill>
                            <a:srgbClr val="003399"/>
                          </a:solidFill>
                          <a:latin typeface="Montserrat" panose="00000500000000000000" pitchFamily="2" charset="0"/>
                        </a:rPr>
                        <a:t>Aandacht voor impact in de samenleving, er is meer dan alleen economische waarde</a:t>
                      </a:r>
                    </a:p>
                    <a:p>
                      <a:pPr marL="457200" indent="-457200" algn="l">
                        <a:buFontTx/>
                        <a:buBlip>
                          <a:blip r:embed="rId3"/>
                        </a:buBlip>
                      </a:pPr>
                      <a:r>
                        <a:rPr lang="nl-NL" sz="2400" dirty="0">
                          <a:solidFill>
                            <a:srgbClr val="003399"/>
                          </a:solidFill>
                          <a:latin typeface="Montserrat" panose="00000500000000000000" pitchFamily="2" charset="0"/>
                        </a:rPr>
                        <a:t>De buitenwereld, bijvoorbeeld Europese Unie</a:t>
                      </a:r>
                    </a:p>
                  </a:txBody>
                  <a:tcPr/>
                </a:tc>
                <a:tc>
                  <a:txBody>
                    <a:bodyPr/>
                    <a:lstStyle/>
                    <a:p>
                      <a:pPr marL="457200" indent="-457200" algn="l">
                        <a:buFontTx/>
                        <a:buBlip>
                          <a:blip r:embed="rId3"/>
                        </a:buBlip>
                      </a:pPr>
                      <a:r>
                        <a:rPr lang="nl-NL" sz="2400" dirty="0">
                          <a:solidFill>
                            <a:srgbClr val="003399"/>
                          </a:solidFill>
                          <a:latin typeface="Montserrat" panose="00000500000000000000" pitchFamily="2" charset="0"/>
                        </a:rPr>
                        <a:t>Onduidelijkheid meerwaarde Erkenning</a:t>
                      </a:r>
                    </a:p>
                    <a:p>
                      <a:pPr marL="457200" indent="-457200" algn="l">
                        <a:buFontTx/>
                        <a:buBlip>
                          <a:blip r:embed="rId3"/>
                        </a:buBlip>
                      </a:pPr>
                      <a:r>
                        <a:rPr lang="nl-NL" sz="2400" dirty="0">
                          <a:solidFill>
                            <a:srgbClr val="003399"/>
                          </a:solidFill>
                          <a:latin typeface="Montserrat" panose="00000500000000000000" pitchFamily="2" charset="0"/>
                        </a:rPr>
                        <a:t>Tegenstelling tussen belangen donateurs en goede doelen</a:t>
                      </a:r>
                    </a:p>
                    <a:p>
                      <a:pPr marL="457200" indent="-457200" algn="l">
                        <a:buFontTx/>
                        <a:buBlip>
                          <a:blip r:embed="rId3"/>
                        </a:buBlip>
                      </a:pPr>
                      <a:r>
                        <a:rPr lang="nl-NL" sz="2400" dirty="0">
                          <a:solidFill>
                            <a:srgbClr val="003399"/>
                          </a:solidFill>
                          <a:latin typeface="Montserrat" panose="00000500000000000000" pitchFamily="2" charset="0"/>
                        </a:rPr>
                        <a:t>Wekken van te hoge verwachtingen</a:t>
                      </a:r>
                    </a:p>
                    <a:p>
                      <a:pPr marL="457200" indent="-457200" algn="l">
                        <a:buFontTx/>
                        <a:buBlip>
                          <a:blip r:embed="rId3"/>
                        </a:buBlip>
                      </a:pPr>
                      <a:r>
                        <a:rPr lang="nl-NL" sz="2400" dirty="0">
                          <a:solidFill>
                            <a:srgbClr val="003399"/>
                          </a:solidFill>
                          <a:latin typeface="Montserrat" panose="00000500000000000000" pitchFamily="2" charset="0"/>
                        </a:rPr>
                        <a:t>Aanval ICT/beveiliging</a:t>
                      </a:r>
                    </a:p>
                    <a:p>
                      <a:pPr marL="457200" indent="-457200" algn="l">
                        <a:buFontTx/>
                        <a:buBlip>
                          <a:blip r:embed="rId3"/>
                        </a:buBlip>
                      </a:pPr>
                      <a:r>
                        <a:rPr lang="nl-NL" sz="2400" dirty="0">
                          <a:solidFill>
                            <a:srgbClr val="003399"/>
                          </a:solidFill>
                          <a:latin typeface="Montserrat" panose="00000500000000000000" pitchFamily="2" charset="0"/>
                        </a:rPr>
                        <a:t>Incident bij niet-erkende organisaties</a:t>
                      </a:r>
                    </a:p>
                    <a:p>
                      <a:pPr marL="457200" indent="-457200" algn="l">
                        <a:buFontTx/>
                        <a:buBlip>
                          <a:blip r:embed="rId3"/>
                        </a:buBlip>
                      </a:pPr>
                      <a:r>
                        <a:rPr lang="nl-NL" sz="2400" dirty="0">
                          <a:solidFill>
                            <a:srgbClr val="003399"/>
                          </a:solidFill>
                          <a:latin typeface="Montserrat" panose="00000500000000000000" pitchFamily="2" charset="0"/>
                        </a:rPr>
                        <a:t>Alternatieve keurmerken/manieren om te kijken naar goede </a:t>
                      </a:r>
                      <a:r>
                        <a:rPr lang="nl-NL" sz="2400" dirty="0" err="1">
                          <a:solidFill>
                            <a:srgbClr val="003399"/>
                          </a:solidFill>
                          <a:latin typeface="Montserrat" panose="00000500000000000000" pitchFamily="2" charset="0"/>
                        </a:rPr>
                        <a:t>goede</a:t>
                      </a:r>
                      <a:r>
                        <a:rPr lang="nl-NL" sz="2400" dirty="0">
                          <a:solidFill>
                            <a:srgbClr val="003399"/>
                          </a:solidFill>
                          <a:latin typeface="Montserrat" panose="00000500000000000000" pitchFamily="2" charset="0"/>
                        </a:rPr>
                        <a:t> doelen</a:t>
                      </a:r>
                    </a:p>
                    <a:p>
                      <a:pPr marL="457200" indent="-457200" algn="l">
                        <a:buFontTx/>
                        <a:buBlip>
                          <a:blip r:embed="rId3"/>
                        </a:buBlip>
                      </a:pPr>
                      <a:r>
                        <a:rPr lang="nl-NL" sz="2400" dirty="0">
                          <a:solidFill>
                            <a:srgbClr val="003399"/>
                          </a:solidFill>
                          <a:latin typeface="Montserrat" panose="00000500000000000000" pitchFamily="2" charset="0"/>
                        </a:rPr>
                        <a:t>De ontwikkeling van filantropie naar markt, bijvoorbeeld de komst van de </a:t>
                      </a:r>
                      <a:r>
                        <a:rPr lang="nl-NL" sz="2400" dirty="0" err="1">
                          <a:solidFill>
                            <a:srgbClr val="003399"/>
                          </a:solidFill>
                          <a:latin typeface="Montserrat" panose="00000500000000000000" pitchFamily="2" charset="0"/>
                        </a:rPr>
                        <a:t>BVm</a:t>
                      </a:r>
                      <a:endParaRPr lang="nl-NL" sz="2400" dirty="0">
                        <a:solidFill>
                          <a:srgbClr val="003399"/>
                        </a:solidFill>
                        <a:latin typeface="Montserrat" panose="00000500000000000000" pitchFamily="2" charset="0"/>
                      </a:endParaRPr>
                    </a:p>
                    <a:p>
                      <a:pPr marL="457200" indent="-457200" algn="l">
                        <a:buFontTx/>
                        <a:buBlip>
                          <a:blip r:embed="rId3"/>
                        </a:buBlip>
                      </a:pPr>
                      <a:r>
                        <a:rPr lang="nl-NL" sz="2400" dirty="0">
                          <a:solidFill>
                            <a:srgbClr val="003399"/>
                          </a:solidFill>
                          <a:latin typeface="Montserrat" panose="00000500000000000000" pitchFamily="2" charset="0"/>
                        </a:rPr>
                        <a:t>Twijfel bij overheid en samenleving over zelfregulering, dreiging van roep om </a:t>
                      </a:r>
                      <a:r>
                        <a:rPr lang="nl-NL" sz="2400" dirty="0" err="1">
                          <a:solidFill>
                            <a:srgbClr val="003399"/>
                          </a:solidFill>
                          <a:latin typeface="Montserrat" panose="00000500000000000000" pitchFamily="2" charset="0"/>
                        </a:rPr>
                        <a:t>Charity</a:t>
                      </a:r>
                      <a:r>
                        <a:rPr lang="nl-NL" sz="2400" dirty="0">
                          <a:solidFill>
                            <a:srgbClr val="003399"/>
                          </a:solidFill>
                          <a:latin typeface="Montserrat" panose="00000500000000000000" pitchFamily="2" charset="0"/>
                        </a:rPr>
                        <a:t> </a:t>
                      </a:r>
                      <a:r>
                        <a:rPr lang="nl-NL" sz="2400" dirty="0" err="1">
                          <a:solidFill>
                            <a:srgbClr val="003399"/>
                          </a:solidFill>
                          <a:latin typeface="Montserrat" panose="00000500000000000000" pitchFamily="2" charset="0"/>
                        </a:rPr>
                        <a:t>Commission</a:t>
                      </a:r>
                      <a:endParaRPr lang="nl-NL" sz="2400" dirty="0">
                        <a:solidFill>
                          <a:srgbClr val="003399"/>
                        </a:solidFill>
                        <a:latin typeface="Montserrat" panose="00000500000000000000" pitchFamily="2" charset="0"/>
                      </a:endParaRPr>
                    </a:p>
                    <a:p>
                      <a:pPr marL="457200" indent="-457200" algn="l">
                        <a:buFontTx/>
                        <a:buBlip>
                          <a:blip r:embed="rId3"/>
                        </a:buBlip>
                      </a:pPr>
                      <a:endParaRPr lang="nl-NL" sz="2400" dirty="0">
                        <a:solidFill>
                          <a:srgbClr val="003399"/>
                        </a:solidFill>
                        <a:latin typeface="Montserrat" panose="00000500000000000000" pitchFamily="2" charset="0"/>
                      </a:endParaRPr>
                    </a:p>
                    <a:p>
                      <a:pPr marL="457200" indent="-457200" algn="l">
                        <a:buFontTx/>
                        <a:buBlip>
                          <a:blip r:embed="rId3"/>
                        </a:buBlip>
                      </a:pPr>
                      <a:endParaRPr lang="nl-NL" sz="2400" dirty="0">
                        <a:solidFill>
                          <a:srgbClr val="003399"/>
                        </a:solidFill>
                        <a:latin typeface="Montserrat" panose="00000500000000000000" pitchFamily="2" charset="0"/>
                      </a:endParaRPr>
                    </a:p>
                    <a:p>
                      <a:pPr marL="457200" indent="-457200" algn="l">
                        <a:buFontTx/>
                        <a:buBlip>
                          <a:blip r:embed="rId3"/>
                        </a:buBlip>
                      </a:pPr>
                      <a:endParaRPr lang="nl-NL" sz="2400" dirty="0">
                        <a:solidFill>
                          <a:srgbClr val="003399"/>
                        </a:solidFill>
                        <a:latin typeface="Montserrat" panose="00000500000000000000" pitchFamily="2" charset="0"/>
                      </a:endParaRPr>
                    </a:p>
                    <a:p>
                      <a:pPr marL="457200" indent="-457200" algn="l">
                        <a:buFontTx/>
                        <a:buBlip>
                          <a:blip r:embed="rId3"/>
                        </a:buBlip>
                      </a:pPr>
                      <a:endParaRPr lang="nl-NL" sz="2400" dirty="0">
                        <a:solidFill>
                          <a:schemeClr val="bg2"/>
                        </a:solidFill>
                        <a:latin typeface="Montserrat" panose="00000500000000000000" pitchFamily="2" charset="0"/>
                      </a:endParaRPr>
                    </a:p>
                  </a:txBody>
                  <a:tcPr/>
                </a:tc>
                <a:extLst>
                  <a:ext uri="{0D108BD9-81ED-4DB2-BD59-A6C34878D82A}">
                    <a16:rowId xmlns:a16="http://schemas.microsoft.com/office/drawing/2014/main" val="538966582"/>
                  </a:ext>
                </a:extLst>
              </a:tr>
            </a:tbl>
          </a:graphicData>
        </a:graphic>
      </p:graphicFrame>
    </p:spTree>
    <p:extLst>
      <p:ext uri="{BB962C8B-B14F-4D97-AF65-F5344CB8AC3E}">
        <p14:creationId xmlns:p14="http://schemas.microsoft.com/office/powerpoint/2010/main" val="3541115297"/>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hthoek: afgeronde hoeken 45">
            <a:extLst>
              <a:ext uri="{FF2B5EF4-FFF2-40B4-BE49-F238E27FC236}">
                <a16:creationId xmlns:a16="http://schemas.microsoft.com/office/drawing/2014/main" id="{D2AD6BEF-F58E-4FC9-BBDA-59FADE46C56C}"/>
              </a:ext>
            </a:extLst>
          </p:cNvPr>
          <p:cNvSpPr/>
          <p:nvPr/>
        </p:nvSpPr>
        <p:spPr>
          <a:xfrm>
            <a:off x="2157004" y="3642418"/>
            <a:ext cx="5897498" cy="4093428"/>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7" name="Rechthoek: afgeronde hoeken 46">
            <a:extLst>
              <a:ext uri="{FF2B5EF4-FFF2-40B4-BE49-F238E27FC236}">
                <a16:creationId xmlns:a16="http://schemas.microsoft.com/office/drawing/2014/main" id="{FDA8DE7C-09B4-4A95-8EEE-B63DFBEFA2FA}"/>
              </a:ext>
            </a:extLst>
          </p:cNvPr>
          <p:cNvSpPr/>
          <p:nvPr/>
        </p:nvSpPr>
        <p:spPr>
          <a:xfrm>
            <a:off x="9243251" y="3642418"/>
            <a:ext cx="5897498" cy="4093428"/>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8" name="Rechthoek: afgeronde hoeken 47">
            <a:extLst>
              <a:ext uri="{FF2B5EF4-FFF2-40B4-BE49-F238E27FC236}">
                <a16:creationId xmlns:a16="http://schemas.microsoft.com/office/drawing/2014/main" id="{6E8A2F32-7BA4-46AC-BC78-F978EE9AC538}"/>
              </a:ext>
            </a:extLst>
          </p:cNvPr>
          <p:cNvSpPr/>
          <p:nvPr/>
        </p:nvSpPr>
        <p:spPr>
          <a:xfrm>
            <a:off x="16343342" y="3642418"/>
            <a:ext cx="5897498" cy="4093428"/>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9" name="Tekstvak 48">
            <a:extLst>
              <a:ext uri="{FF2B5EF4-FFF2-40B4-BE49-F238E27FC236}">
                <a16:creationId xmlns:a16="http://schemas.microsoft.com/office/drawing/2014/main" id="{01C283EC-0E53-46D8-80AB-83E9FE1F6464}"/>
              </a:ext>
            </a:extLst>
          </p:cNvPr>
          <p:cNvSpPr txBox="1"/>
          <p:nvPr/>
        </p:nvSpPr>
        <p:spPr>
          <a:xfrm>
            <a:off x="9257094" y="3642418"/>
            <a:ext cx="5897498" cy="4093428"/>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Uitbreiding onderzoekscapaciteit</a:t>
            </a:r>
          </a:p>
        </p:txBody>
      </p:sp>
      <p:sp>
        <p:nvSpPr>
          <p:cNvPr id="50" name="Tekstvak 49">
            <a:extLst>
              <a:ext uri="{FF2B5EF4-FFF2-40B4-BE49-F238E27FC236}">
                <a16:creationId xmlns:a16="http://schemas.microsoft.com/office/drawing/2014/main" id="{52EC1CFA-1F4E-4957-B3D8-2EB603C03CBA}"/>
              </a:ext>
            </a:extLst>
          </p:cNvPr>
          <p:cNvSpPr txBox="1"/>
          <p:nvPr/>
        </p:nvSpPr>
        <p:spPr>
          <a:xfrm>
            <a:off x="16357185" y="3642418"/>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51" name="Tekstvak 50">
            <a:extLst>
              <a:ext uri="{FF2B5EF4-FFF2-40B4-BE49-F238E27FC236}">
                <a16:creationId xmlns:a16="http://schemas.microsoft.com/office/drawing/2014/main" id="{9AB309A9-9977-47CC-B264-554E75EA7A50}"/>
              </a:ext>
            </a:extLst>
          </p:cNvPr>
          <p:cNvSpPr txBox="1"/>
          <p:nvPr/>
        </p:nvSpPr>
        <p:spPr>
          <a:xfrm>
            <a:off x="2129318" y="3642418"/>
            <a:ext cx="5925184" cy="4093428"/>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Uitbreiding audit capaciteit</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4. Strategische keuzes voor 2024-2026</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15</a:t>
            </a:fld>
            <a:endParaRPr/>
          </a:p>
        </p:txBody>
      </p:sp>
      <p:sp>
        <p:nvSpPr>
          <p:cNvPr id="38" name="Rechthoek: afgeronde hoeken 37">
            <a:extLst>
              <a:ext uri="{FF2B5EF4-FFF2-40B4-BE49-F238E27FC236}">
                <a16:creationId xmlns:a16="http://schemas.microsoft.com/office/drawing/2014/main" id="{974415A5-BACA-4D00-91DC-F870E1A2D9EC}"/>
              </a:ext>
            </a:extLst>
          </p:cNvPr>
          <p:cNvSpPr/>
          <p:nvPr/>
        </p:nvSpPr>
        <p:spPr>
          <a:xfrm>
            <a:off x="2129317" y="12049001"/>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39" name="Tekstvak 38">
            <a:extLst>
              <a:ext uri="{FF2B5EF4-FFF2-40B4-BE49-F238E27FC236}">
                <a16:creationId xmlns:a16="http://schemas.microsoft.com/office/drawing/2014/main" id="{4D4574FF-73D3-4BC7-9F4D-B819CAEC1C9A}"/>
              </a:ext>
            </a:extLst>
          </p:cNvPr>
          <p:cNvSpPr txBox="1"/>
          <p:nvPr/>
        </p:nvSpPr>
        <p:spPr>
          <a:xfrm>
            <a:off x="2129316" y="12055352"/>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40" name="Tekstvak 39">
            <a:extLst>
              <a:ext uri="{FF2B5EF4-FFF2-40B4-BE49-F238E27FC236}">
                <a16:creationId xmlns:a16="http://schemas.microsoft.com/office/drawing/2014/main" id="{88C3C1C6-265F-4A90-9F25-2EEB882834E2}"/>
              </a:ext>
            </a:extLst>
          </p:cNvPr>
          <p:cNvSpPr txBox="1"/>
          <p:nvPr/>
        </p:nvSpPr>
        <p:spPr>
          <a:xfrm>
            <a:off x="9243251" y="12049001"/>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41" name="Rechthoek: afgeronde hoeken 40">
            <a:extLst>
              <a:ext uri="{FF2B5EF4-FFF2-40B4-BE49-F238E27FC236}">
                <a16:creationId xmlns:a16="http://schemas.microsoft.com/office/drawing/2014/main" id="{4FA9FE68-5369-4770-A11D-ECE4E66A2FBA}"/>
              </a:ext>
            </a:extLst>
          </p:cNvPr>
          <p:cNvSpPr/>
          <p:nvPr/>
        </p:nvSpPr>
        <p:spPr>
          <a:xfrm>
            <a:off x="3735618" y="7969310"/>
            <a:ext cx="16906476" cy="1215225"/>
          </a:xfrm>
          <a:prstGeom prst="roundRect">
            <a:avLst>
              <a:gd name="adj" fmla="val 7212"/>
            </a:avLst>
          </a:prstGeom>
          <a:noFill/>
          <a:ln w="12700" cap="flat" cmpd="sng" algn="ctr">
            <a:solidFill>
              <a:srgbClr val="666666"/>
            </a:solidFill>
            <a:prstDash val="solid"/>
            <a:miter lim="800000"/>
          </a:ln>
          <a:effectLst/>
        </p:spPr>
        <p:txBody>
          <a:bodyPr vert="horz" lIns="36000" tIns="0" rIns="36000" bIns="0" rtlCol="0" anchor="ctr"/>
          <a:lstStyle/>
          <a:p>
            <a:pPr lvl="0" algn="ctr" defTabSz="457200" hangingPunct="1">
              <a:lnSpc>
                <a:spcPct val="100000"/>
              </a:lnSpc>
              <a:spcBef>
                <a:spcPts val="0"/>
              </a:spcBef>
              <a:defRPr/>
            </a:pPr>
            <a:r>
              <a:rPr lang="nl-NL" sz="2800" kern="1200" dirty="0">
                <a:solidFill>
                  <a:prstClr val="black"/>
                </a:solidFill>
                <a:latin typeface="Montserrat SemiBold" panose="00000700000000000000" pitchFamily="2" charset="0"/>
              </a:rPr>
              <a:t>Verdiepen </a:t>
            </a:r>
          </a:p>
          <a:p>
            <a:pPr lvl="0" algn="ctr" defTabSz="457200" hangingPunct="1">
              <a:lnSpc>
                <a:spcPct val="100000"/>
              </a:lnSpc>
              <a:spcBef>
                <a:spcPts val="0"/>
              </a:spcBef>
              <a:defRPr/>
            </a:pPr>
            <a:r>
              <a:rPr lang="nl-NL" sz="2800" kern="1200" dirty="0">
                <a:solidFill>
                  <a:prstClr val="black"/>
                </a:solidFill>
                <a:latin typeface="Montserrat" panose="00000500000000000000" pitchFamily="2" charset="0"/>
              </a:rPr>
              <a:t>(wat we doen, beter doen)</a:t>
            </a:r>
          </a:p>
        </p:txBody>
      </p:sp>
      <p:sp>
        <p:nvSpPr>
          <p:cNvPr id="42" name="Rechthoek: afgeronde hoeken 41">
            <a:extLst>
              <a:ext uri="{FF2B5EF4-FFF2-40B4-BE49-F238E27FC236}">
                <a16:creationId xmlns:a16="http://schemas.microsoft.com/office/drawing/2014/main" id="{6D41BF60-35A9-4E20-BF13-7179F1E90E6D}"/>
              </a:ext>
            </a:extLst>
          </p:cNvPr>
          <p:cNvSpPr/>
          <p:nvPr/>
        </p:nvSpPr>
        <p:spPr>
          <a:xfrm>
            <a:off x="3735618" y="9319039"/>
            <a:ext cx="16906476" cy="1215225"/>
          </a:xfrm>
          <a:prstGeom prst="roundRect">
            <a:avLst>
              <a:gd name="adj" fmla="val 7212"/>
            </a:avLst>
          </a:prstGeom>
          <a:noFill/>
          <a:ln w="12700" cap="flat" cmpd="sng" algn="ctr">
            <a:solidFill>
              <a:srgbClr val="666666"/>
            </a:solidFill>
            <a:prstDash val="solid"/>
            <a:miter lim="800000"/>
          </a:ln>
          <a:effectLst/>
        </p:spPr>
        <p:txBody>
          <a:bodyPr vert="horz"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 </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43" name="Rechthoek: afgeronde hoeken 42">
            <a:extLst>
              <a:ext uri="{FF2B5EF4-FFF2-40B4-BE49-F238E27FC236}">
                <a16:creationId xmlns:a16="http://schemas.microsoft.com/office/drawing/2014/main" id="{48FA34A4-680C-4A09-A06B-065FEED0F56B}"/>
              </a:ext>
            </a:extLst>
          </p:cNvPr>
          <p:cNvSpPr/>
          <p:nvPr/>
        </p:nvSpPr>
        <p:spPr>
          <a:xfrm>
            <a:off x="3735618" y="10684020"/>
            <a:ext cx="16906476" cy="1215225"/>
          </a:xfrm>
          <a:prstGeom prst="roundRect">
            <a:avLst>
              <a:gd name="adj" fmla="val 7212"/>
            </a:avLst>
          </a:prstGeom>
          <a:noFill/>
          <a:ln w="12700" cap="flat" cmpd="sng" algn="ctr">
            <a:solidFill>
              <a:srgbClr val="666666"/>
            </a:solidFill>
            <a:prstDash val="solid"/>
            <a:miter lim="800000"/>
          </a:ln>
          <a:effectLst/>
        </p:spPr>
        <p:txBody>
          <a:bodyPr vert="horz" lIns="36000" tIns="0" rIns="36000" bIns="0" rtlCol="0" anchor="ctr"/>
          <a:lstStyle/>
          <a:p>
            <a:pPr lvl="0" algn="ctr" defTabSz="457200" hangingPunct="1">
              <a:lnSpc>
                <a:spcPct val="100000"/>
              </a:lnSpc>
              <a:spcBef>
                <a:spcPts val="0"/>
              </a:spcBef>
              <a:defRPr/>
            </a:pPr>
            <a:r>
              <a:rPr lang="nl-NL" sz="2800" kern="1200" dirty="0">
                <a:solidFill>
                  <a:prstClr val="black"/>
                </a:solidFill>
                <a:latin typeface="Montserrat SemiBold" panose="00000700000000000000" pitchFamily="2" charset="0"/>
              </a:rPr>
              <a:t>Vernieuwen</a:t>
            </a:r>
          </a:p>
          <a:p>
            <a:pPr lvl="0" algn="ctr" defTabSz="457200" hangingPunct="1">
              <a:lnSpc>
                <a:spcPct val="100000"/>
              </a:lnSpc>
              <a:spcBef>
                <a:spcPts val="0"/>
              </a:spcBef>
              <a:defRPr/>
            </a:pPr>
            <a:r>
              <a:rPr lang="nl-NL" sz="2800" kern="1200" dirty="0">
                <a:solidFill>
                  <a:prstClr val="black"/>
                </a:solidFill>
                <a:latin typeface="Montserrat" panose="00000500000000000000" pitchFamily="2" charset="0"/>
              </a:rPr>
              <a:t>(wat we doen, slimmer doen)</a:t>
            </a:r>
          </a:p>
        </p:txBody>
      </p:sp>
      <p:sp>
        <p:nvSpPr>
          <p:cNvPr id="53" name="Tekstvak 52">
            <a:extLst>
              <a:ext uri="{FF2B5EF4-FFF2-40B4-BE49-F238E27FC236}">
                <a16:creationId xmlns:a16="http://schemas.microsoft.com/office/drawing/2014/main" id="{C31C3B3D-3136-452C-AA2B-2F9A1792A418}"/>
              </a:ext>
            </a:extLst>
          </p:cNvPr>
          <p:cNvSpPr txBox="1"/>
          <p:nvPr/>
        </p:nvSpPr>
        <p:spPr>
          <a:xfrm>
            <a:off x="16357185" y="12049001"/>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Tree>
    <p:extLst>
      <p:ext uri="{BB962C8B-B14F-4D97-AF65-F5344CB8AC3E}">
        <p14:creationId xmlns:p14="http://schemas.microsoft.com/office/powerpoint/2010/main" val="3775803293"/>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16</a:t>
            </a:fld>
            <a:endParaRPr/>
          </a:p>
        </p:txBody>
      </p:sp>
      <p:sp>
        <p:nvSpPr>
          <p:cNvPr id="40" name="Rechthoek: afgeronde hoeken 39">
            <a:extLst>
              <a:ext uri="{FF2B5EF4-FFF2-40B4-BE49-F238E27FC236}">
                <a16:creationId xmlns:a16="http://schemas.microsoft.com/office/drawing/2014/main" id="{9D1E62D4-D49C-4D88-8D0E-4551B087ECE3}"/>
              </a:ext>
            </a:extLst>
          </p:cNvPr>
          <p:cNvSpPr/>
          <p:nvPr/>
        </p:nvSpPr>
        <p:spPr>
          <a:xfrm>
            <a:off x="1094336"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Rechthoek: afgeronde hoeken 40">
            <a:extLst>
              <a:ext uri="{FF2B5EF4-FFF2-40B4-BE49-F238E27FC236}">
                <a16:creationId xmlns:a16="http://schemas.microsoft.com/office/drawing/2014/main" id="{607C8DED-A0C4-4599-95AD-7672CF273EDA}"/>
              </a:ext>
            </a:extLst>
          </p:cNvPr>
          <p:cNvSpPr/>
          <p:nvPr/>
        </p:nvSpPr>
        <p:spPr>
          <a:xfrm>
            <a:off x="8180583"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Rechthoek: afgeronde hoeken 41">
            <a:extLst>
              <a:ext uri="{FF2B5EF4-FFF2-40B4-BE49-F238E27FC236}">
                <a16:creationId xmlns:a16="http://schemas.microsoft.com/office/drawing/2014/main" id="{044C2E8D-253E-48E1-A29C-20CCA68D49AD}"/>
              </a:ext>
            </a:extLst>
          </p:cNvPr>
          <p:cNvSpPr/>
          <p:nvPr/>
        </p:nvSpPr>
        <p:spPr>
          <a:xfrm>
            <a:off x="15280674"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3" name="Tekstvak 42">
            <a:extLst>
              <a:ext uri="{FF2B5EF4-FFF2-40B4-BE49-F238E27FC236}">
                <a16:creationId xmlns:a16="http://schemas.microsoft.com/office/drawing/2014/main" id="{F107A6FF-8EA1-4DFA-B782-04316AC09656}"/>
              </a:ext>
            </a:extLst>
          </p:cNvPr>
          <p:cNvSpPr txBox="1"/>
          <p:nvPr/>
        </p:nvSpPr>
        <p:spPr>
          <a:xfrm>
            <a:off x="8194426" y="2431288"/>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44" name="Tekstvak 43">
            <a:extLst>
              <a:ext uri="{FF2B5EF4-FFF2-40B4-BE49-F238E27FC236}">
                <a16:creationId xmlns:a16="http://schemas.microsoft.com/office/drawing/2014/main" id="{82BA658F-16FF-414C-85BD-69B6EF16D4A0}"/>
              </a:ext>
            </a:extLst>
          </p:cNvPr>
          <p:cNvSpPr txBox="1"/>
          <p:nvPr/>
        </p:nvSpPr>
        <p:spPr>
          <a:xfrm>
            <a:off x="15294517" y="2431288"/>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45" name="Tekstvak 44">
            <a:extLst>
              <a:ext uri="{FF2B5EF4-FFF2-40B4-BE49-F238E27FC236}">
                <a16:creationId xmlns:a16="http://schemas.microsoft.com/office/drawing/2014/main" id="{16ABB9EC-6B02-4B92-9DAA-64043CC0F027}"/>
              </a:ext>
            </a:extLst>
          </p:cNvPr>
          <p:cNvSpPr txBox="1"/>
          <p:nvPr/>
        </p:nvSpPr>
        <p:spPr>
          <a:xfrm>
            <a:off x="1066650" y="2431288"/>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63" name="Rechthoek: afgeronde hoeken 62">
            <a:extLst>
              <a:ext uri="{FF2B5EF4-FFF2-40B4-BE49-F238E27FC236}">
                <a16:creationId xmlns:a16="http://schemas.microsoft.com/office/drawing/2014/main" id="{5C0CF63D-10A5-4FAD-B33A-B7A61BD89A65}"/>
              </a:ext>
            </a:extLst>
          </p:cNvPr>
          <p:cNvSpPr/>
          <p:nvPr/>
        </p:nvSpPr>
        <p:spPr>
          <a:xfrm>
            <a:off x="1066649" y="12049001"/>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64" name="Tekstvak 63">
            <a:extLst>
              <a:ext uri="{FF2B5EF4-FFF2-40B4-BE49-F238E27FC236}">
                <a16:creationId xmlns:a16="http://schemas.microsoft.com/office/drawing/2014/main" id="{352AD51F-032E-4441-958E-2F5A20613121}"/>
              </a:ext>
            </a:extLst>
          </p:cNvPr>
          <p:cNvSpPr txBox="1"/>
          <p:nvPr/>
        </p:nvSpPr>
        <p:spPr>
          <a:xfrm>
            <a:off x="1066648" y="12055352"/>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65" name="Tekstvak 64">
            <a:extLst>
              <a:ext uri="{FF2B5EF4-FFF2-40B4-BE49-F238E27FC236}">
                <a16:creationId xmlns:a16="http://schemas.microsoft.com/office/drawing/2014/main" id="{9F6C0D5C-B412-4284-9EE5-88F038F1DC58}"/>
              </a:ext>
            </a:extLst>
          </p:cNvPr>
          <p:cNvSpPr txBox="1"/>
          <p:nvPr/>
        </p:nvSpPr>
        <p:spPr>
          <a:xfrm>
            <a:off x="8180583" y="12049001"/>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69" name="Tekstvak 68">
            <a:extLst>
              <a:ext uri="{FF2B5EF4-FFF2-40B4-BE49-F238E27FC236}">
                <a16:creationId xmlns:a16="http://schemas.microsoft.com/office/drawing/2014/main" id="{15079224-9A76-4948-A6D6-D7CFFE90C8C4}"/>
              </a:ext>
            </a:extLst>
          </p:cNvPr>
          <p:cNvSpPr txBox="1"/>
          <p:nvPr/>
        </p:nvSpPr>
        <p:spPr>
          <a:xfrm>
            <a:off x="15294517" y="12049001"/>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
        <p:nvSpPr>
          <p:cNvPr id="52" name="Rechthoek: afgeronde hoeken 51">
            <a:extLst>
              <a:ext uri="{FF2B5EF4-FFF2-40B4-BE49-F238E27FC236}">
                <a16:creationId xmlns:a16="http://schemas.microsoft.com/office/drawing/2014/main" id="{8D7CFB94-AD41-4375-9305-B857D404062B}"/>
              </a:ext>
            </a:extLst>
          </p:cNvPr>
          <p:cNvSpPr/>
          <p:nvPr/>
        </p:nvSpPr>
        <p:spPr>
          <a:xfrm>
            <a:off x="16572250"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Bekendheid</a:t>
            </a:r>
          </a:p>
        </p:txBody>
      </p:sp>
      <p:sp>
        <p:nvSpPr>
          <p:cNvPr id="56" name="Rechthoek: afgeronde hoeken 55">
            <a:extLst>
              <a:ext uri="{FF2B5EF4-FFF2-40B4-BE49-F238E27FC236}">
                <a16:creationId xmlns:a16="http://schemas.microsoft.com/office/drawing/2014/main" id="{0B144F71-7724-41EB-9CDC-15EAEC89871C}"/>
              </a:ext>
            </a:extLst>
          </p:cNvPr>
          <p:cNvSpPr/>
          <p:nvPr/>
        </p:nvSpPr>
        <p:spPr>
          <a:xfrm>
            <a:off x="9472159"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Datakwaliteit</a:t>
            </a:r>
          </a:p>
        </p:txBody>
      </p:sp>
      <p:sp>
        <p:nvSpPr>
          <p:cNvPr id="57" name="Rechthoek: afgeronde hoeken 56">
            <a:extLst>
              <a:ext uri="{FF2B5EF4-FFF2-40B4-BE49-F238E27FC236}">
                <a16:creationId xmlns:a16="http://schemas.microsoft.com/office/drawing/2014/main" id="{25265152-1FA0-4923-8F26-90215B02DEAF}"/>
              </a:ext>
            </a:extLst>
          </p:cNvPr>
          <p:cNvSpPr/>
          <p:nvPr/>
        </p:nvSpPr>
        <p:spPr>
          <a:xfrm>
            <a:off x="13022204"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NDP</a:t>
            </a:r>
          </a:p>
        </p:txBody>
      </p:sp>
      <p:sp>
        <p:nvSpPr>
          <p:cNvPr id="59" name="Rechthoek: afgeronde hoeken 58">
            <a:extLst>
              <a:ext uri="{FF2B5EF4-FFF2-40B4-BE49-F238E27FC236}">
                <a16:creationId xmlns:a16="http://schemas.microsoft.com/office/drawing/2014/main" id="{EFB850E7-8105-45BB-9397-F9B7B7B7A6C3}"/>
              </a:ext>
            </a:extLst>
          </p:cNvPr>
          <p:cNvSpPr/>
          <p:nvPr/>
        </p:nvSpPr>
        <p:spPr>
          <a:xfrm>
            <a:off x="5922113"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Categorie indeling</a:t>
            </a:r>
          </a:p>
        </p:txBody>
      </p:sp>
      <p:sp>
        <p:nvSpPr>
          <p:cNvPr id="60" name="Rechthoek: afgeronde hoeken 59">
            <a:extLst>
              <a:ext uri="{FF2B5EF4-FFF2-40B4-BE49-F238E27FC236}">
                <a16:creationId xmlns:a16="http://schemas.microsoft.com/office/drawing/2014/main" id="{9E5130AB-0D58-40F9-8FC1-25054DDD2FAF}"/>
              </a:ext>
            </a:extLst>
          </p:cNvPr>
          <p:cNvSpPr/>
          <p:nvPr/>
        </p:nvSpPr>
        <p:spPr>
          <a:xfrm>
            <a:off x="2372066"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Thema donateurs-perspectief</a:t>
            </a:r>
          </a:p>
        </p:txBody>
      </p:sp>
      <p:sp>
        <p:nvSpPr>
          <p:cNvPr id="73" name="Rechthoek: afgeronde hoeken 72">
            <a:extLst>
              <a:ext uri="{FF2B5EF4-FFF2-40B4-BE49-F238E27FC236}">
                <a16:creationId xmlns:a16="http://schemas.microsoft.com/office/drawing/2014/main" id="{F248A773-1078-47CE-BFE0-509677A59226}"/>
              </a:ext>
            </a:extLst>
          </p:cNvPr>
          <p:cNvSpPr/>
          <p:nvPr/>
        </p:nvSpPr>
        <p:spPr>
          <a:xfrm>
            <a:off x="16572250"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Voorlichting</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74" name="Rechthoek: afgeronde hoeken 73">
            <a:extLst>
              <a:ext uri="{FF2B5EF4-FFF2-40B4-BE49-F238E27FC236}">
                <a16:creationId xmlns:a16="http://schemas.microsoft.com/office/drawing/2014/main" id="{2A3632C4-7D7A-41F1-B666-F8C3C01A0B28}"/>
              </a:ext>
            </a:extLst>
          </p:cNvPr>
          <p:cNvSpPr/>
          <p:nvPr/>
        </p:nvSpPr>
        <p:spPr>
          <a:xfrm>
            <a:off x="9472159"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Index op impact</a:t>
            </a:r>
          </a:p>
        </p:txBody>
      </p:sp>
      <p:sp>
        <p:nvSpPr>
          <p:cNvPr id="75" name="Rechthoek: afgeronde hoeken 74">
            <a:extLst>
              <a:ext uri="{FF2B5EF4-FFF2-40B4-BE49-F238E27FC236}">
                <a16:creationId xmlns:a16="http://schemas.microsoft.com/office/drawing/2014/main" id="{ABB3CE47-5D41-49F5-8C65-64435762E6F9}"/>
              </a:ext>
            </a:extLst>
          </p:cNvPr>
          <p:cNvSpPr/>
          <p:nvPr/>
        </p:nvSpPr>
        <p:spPr>
          <a:xfrm>
            <a:off x="13022204"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&amp; Vertrouwen</a:t>
            </a:r>
          </a:p>
        </p:txBody>
      </p:sp>
      <p:sp>
        <p:nvSpPr>
          <p:cNvPr id="76" name="Rechthoek: afgeronde hoeken 75">
            <a:extLst>
              <a:ext uri="{FF2B5EF4-FFF2-40B4-BE49-F238E27FC236}">
                <a16:creationId xmlns:a16="http://schemas.microsoft.com/office/drawing/2014/main" id="{EAEBB2B2-E36C-47EF-921F-B5D88B8853A8}"/>
              </a:ext>
            </a:extLst>
          </p:cNvPr>
          <p:cNvSpPr/>
          <p:nvPr/>
        </p:nvSpPr>
        <p:spPr>
          <a:xfrm>
            <a:off x="5922113"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Innovatie toezicht</a:t>
            </a:r>
          </a:p>
        </p:txBody>
      </p:sp>
      <p:sp>
        <p:nvSpPr>
          <p:cNvPr id="77" name="Rechthoek: afgeronde hoeken 76">
            <a:extLst>
              <a:ext uri="{FF2B5EF4-FFF2-40B4-BE49-F238E27FC236}">
                <a16:creationId xmlns:a16="http://schemas.microsoft.com/office/drawing/2014/main" id="{9EC884A0-7DA5-4DD3-85DA-C15475C21351}"/>
              </a:ext>
            </a:extLst>
          </p:cNvPr>
          <p:cNvSpPr/>
          <p:nvPr/>
        </p:nvSpPr>
        <p:spPr>
          <a:xfrm>
            <a:off x="2372066"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Toetsen per groep</a:t>
            </a:r>
          </a:p>
        </p:txBody>
      </p:sp>
      <p:sp>
        <p:nvSpPr>
          <p:cNvPr id="83" name="Rechthoek: afgeronde hoeken 82">
            <a:extLst>
              <a:ext uri="{FF2B5EF4-FFF2-40B4-BE49-F238E27FC236}">
                <a16:creationId xmlns:a16="http://schemas.microsoft.com/office/drawing/2014/main" id="{B567EF0F-C66E-46E9-93C2-4A57190C12C4}"/>
              </a:ext>
            </a:extLst>
          </p:cNvPr>
          <p:cNvSpPr/>
          <p:nvPr/>
        </p:nvSpPr>
        <p:spPr>
          <a:xfrm>
            <a:off x="16572250"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Autoriteit</a:t>
            </a:r>
          </a:p>
        </p:txBody>
      </p:sp>
      <p:sp>
        <p:nvSpPr>
          <p:cNvPr id="84" name="Rechthoek: afgeronde hoeken 83">
            <a:extLst>
              <a:ext uri="{FF2B5EF4-FFF2-40B4-BE49-F238E27FC236}">
                <a16:creationId xmlns:a16="http://schemas.microsoft.com/office/drawing/2014/main" id="{428D2D01-5770-4DF9-8034-2FE7EA9EDC3A}"/>
              </a:ext>
            </a:extLst>
          </p:cNvPr>
          <p:cNvSpPr/>
          <p:nvPr/>
        </p:nvSpPr>
        <p:spPr>
          <a:xfrm>
            <a:off x="9472159" y="823811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Inzicht in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anbi’s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85" name="Rechthoek: afgeronde hoeken 84">
            <a:extLst>
              <a:ext uri="{FF2B5EF4-FFF2-40B4-BE49-F238E27FC236}">
                <a16:creationId xmlns:a16="http://schemas.microsoft.com/office/drawing/2014/main" id="{1F5A7863-BF0F-4844-A22A-A0D2FBA181A0}"/>
              </a:ext>
            </a:extLst>
          </p:cNvPr>
          <p:cNvSpPr/>
          <p:nvPr/>
        </p:nvSpPr>
        <p:spPr>
          <a:xfrm>
            <a:off x="13022204"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Staat van de sector</a:t>
            </a:r>
          </a:p>
        </p:txBody>
      </p:sp>
      <p:sp>
        <p:nvSpPr>
          <p:cNvPr id="86" name="Rechthoek: afgeronde hoeken 85">
            <a:extLst>
              <a:ext uri="{FF2B5EF4-FFF2-40B4-BE49-F238E27FC236}">
                <a16:creationId xmlns:a16="http://schemas.microsoft.com/office/drawing/2014/main" id="{52979146-36FA-4CD3-9BD4-48FA4E1209EE}"/>
              </a:ext>
            </a:extLst>
          </p:cNvPr>
          <p:cNvSpPr/>
          <p:nvPr/>
        </p:nvSpPr>
        <p:spPr>
          <a:xfrm>
            <a:off x="5922113"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Atot50k Schaalbaar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toetsproces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87" name="Rechthoek: afgeronde hoeken 86">
            <a:extLst>
              <a:ext uri="{FF2B5EF4-FFF2-40B4-BE49-F238E27FC236}">
                <a16:creationId xmlns:a16="http://schemas.microsoft.com/office/drawing/2014/main" id="{53EC4BAC-5284-48CF-9E64-3BC00937831A}"/>
              </a:ext>
            </a:extLst>
          </p:cNvPr>
          <p:cNvSpPr/>
          <p:nvPr/>
        </p:nvSpPr>
        <p:spPr>
          <a:xfrm>
            <a:off x="2372066"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Donatieplatforms</a:t>
            </a:r>
          </a:p>
        </p:txBody>
      </p:sp>
      <p:sp>
        <p:nvSpPr>
          <p:cNvPr id="88" name="Rechthoek: afgeronde hoeken 87">
            <a:extLst>
              <a:ext uri="{FF2B5EF4-FFF2-40B4-BE49-F238E27FC236}">
                <a16:creationId xmlns:a16="http://schemas.microsoft.com/office/drawing/2014/main" id="{35EBBEF5-AF5C-4322-B5E5-AD009AB6E6A5}"/>
              </a:ext>
            </a:extLst>
          </p:cNvPr>
          <p:cNvSpPr/>
          <p:nvPr/>
        </p:nvSpPr>
        <p:spPr>
          <a:xfrm>
            <a:off x="9472159" y="916475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Nieuwe doelgroep</a:t>
            </a:r>
          </a:p>
        </p:txBody>
      </p:sp>
      <p:sp>
        <p:nvSpPr>
          <p:cNvPr id="89" name="Rechthoek: afgeronde hoeken 88">
            <a:extLst>
              <a:ext uri="{FF2B5EF4-FFF2-40B4-BE49-F238E27FC236}">
                <a16:creationId xmlns:a16="http://schemas.microsoft.com/office/drawing/2014/main" id="{29B09F3A-8A1C-4E18-A66D-2E91D9404F7E}"/>
              </a:ext>
            </a:extLst>
          </p:cNvPr>
          <p:cNvSpPr/>
          <p:nvPr/>
        </p:nvSpPr>
        <p:spPr>
          <a:xfrm>
            <a:off x="1094336" y="631477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90" name="Rechthoek: afgeronde hoeken 89">
            <a:extLst>
              <a:ext uri="{FF2B5EF4-FFF2-40B4-BE49-F238E27FC236}">
                <a16:creationId xmlns:a16="http://schemas.microsoft.com/office/drawing/2014/main" id="{FF44210A-13FD-4F15-8FFE-BFE156D45093}"/>
              </a:ext>
            </a:extLst>
          </p:cNvPr>
          <p:cNvSpPr/>
          <p:nvPr/>
        </p:nvSpPr>
        <p:spPr>
          <a:xfrm>
            <a:off x="1094336" y="1017491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
        <p:nvSpPr>
          <p:cNvPr id="91" name="Rechthoek: afgeronde hoeken 90">
            <a:extLst>
              <a:ext uri="{FF2B5EF4-FFF2-40B4-BE49-F238E27FC236}">
                <a16:creationId xmlns:a16="http://schemas.microsoft.com/office/drawing/2014/main" id="{A27FB788-F6C7-41DF-99C8-F827FA0A6A3C}"/>
              </a:ext>
            </a:extLst>
          </p:cNvPr>
          <p:cNvSpPr/>
          <p:nvPr/>
        </p:nvSpPr>
        <p:spPr>
          <a:xfrm>
            <a:off x="1094336" y="8238119"/>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8" name="Rechthoek: afgeronde hoeken 37">
            <a:extLst>
              <a:ext uri="{FF2B5EF4-FFF2-40B4-BE49-F238E27FC236}">
                <a16:creationId xmlns:a16="http://schemas.microsoft.com/office/drawing/2014/main" id="{11A788B7-5AE5-43B3-AE1C-25B6A261AC98}"/>
              </a:ext>
            </a:extLst>
          </p:cNvPr>
          <p:cNvSpPr/>
          <p:nvPr/>
        </p:nvSpPr>
        <p:spPr>
          <a:xfrm>
            <a:off x="20122296"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en gevers</a:t>
            </a:r>
          </a:p>
        </p:txBody>
      </p:sp>
      <p:sp>
        <p:nvSpPr>
          <p:cNvPr id="46" name="Rechthoek: afgeronde hoeken 45">
            <a:extLst>
              <a:ext uri="{FF2B5EF4-FFF2-40B4-BE49-F238E27FC236}">
                <a16:creationId xmlns:a16="http://schemas.microsoft.com/office/drawing/2014/main" id="{CD0CEA1B-5890-4190-9AE1-8791F7A6C9D2}"/>
              </a:ext>
            </a:extLst>
          </p:cNvPr>
          <p:cNvSpPr/>
          <p:nvPr/>
        </p:nvSpPr>
        <p:spPr>
          <a:xfrm>
            <a:off x="20122296"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Best </a:t>
            </a:r>
            <a:r>
              <a:rPr lang="nl-NL" sz="2400" kern="1200" dirty="0" err="1">
                <a:solidFill>
                  <a:srgbClr val="003399"/>
                </a:solidFill>
                <a:latin typeface="Montserrat SemiBold" panose="00000700000000000000" pitchFamily="2" charset="0"/>
              </a:rPr>
              <a:t>practices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47" name="Rechthoek: afgeronde hoeken 46">
            <a:extLst>
              <a:ext uri="{FF2B5EF4-FFF2-40B4-BE49-F238E27FC236}">
                <a16:creationId xmlns:a16="http://schemas.microsoft.com/office/drawing/2014/main" id="{8BA9DDBE-AC2E-4726-8F68-6E928ADB2575}"/>
              </a:ext>
            </a:extLst>
          </p:cNvPr>
          <p:cNvSpPr/>
          <p:nvPr/>
        </p:nvSpPr>
        <p:spPr>
          <a:xfrm>
            <a:off x="20122296" y="824447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Ontwikkeling door toezicht</a:t>
            </a:r>
          </a:p>
        </p:txBody>
      </p:sp>
    </p:spTree>
    <p:extLst>
      <p:ext uri="{BB962C8B-B14F-4D97-AF65-F5344CB8AC3E}">
        <p14:creationId xmlns:p14="http://schemas.microsoft.com/office/powerpoint/2010/main" val="170905015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kstvak 41">
            <a:extLst>
              <a:ext uri="{FF2B5EF4-FFF2-40B4-BE49-F238E27FC236}">
                <a16:creationId xmlns:a16="http://schemas.microsoft.com/office/drawing/2014/main" id="{9ABDF259-4A5D-4925-A0BB-A5133C3C10F0}"/>
              </a:ext>
            </a:extLst>
          </p:cNvPr>
          <p:cNvSpPr txBox="1"/>
          <p:nvPr/>
        </p:nvSpPr>
        <p:spPr>
          <a:xfrm>
            <a:off x="8671560" y="3796874"/>
            <a:ext cx="13409355" cy="9833461"/>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Toelichting</a:t>
            </a:r>
          </a:p>
          <a:p>
            <a:pPr defTabSz="457200" hangingPunct="1">
              <a:lnSpc>
                <a:spcPct val="100000"/>
              </a:lnSpc>
              <a:spcBef>
                <a:spcPts val="0"/>
              </a:spcBef>
            </a:pPr>
            <a:r>
              <a:rPr lang="nl-NL" sz="2400" kern="1200" dirty="0">
                <a:solidFill>
                  <a:srgbClr val="000000"/>
                </a:solidFill>
                <a:latin typeface="Montserrat" panose="00000500000000000000" pitchFamily="2" charset="0"/>
                <a:ea typeface="+mn-ea"/>
                <a:cs typeface="+mn-cs"/>
              </a:rPr>
              <a:t>In het toezicht blijft het steeds de uitdaging om het werk te verzetten met de beschikbare capaciteit. Personele wisselingen en ziekteverzuim hebben druk gelegd op de beschikbare capaciteit. Ook wordt er tijd en aandacht gevraagd voor verdere innovatie in het toezicht. Beide factoren maken dat de werkdruk hoog was. Daarom vinden we het verstandig om de formatie structureel met 1 fte uit te breiden bovenop de berekende formatie om fluctuaties te kunnen opvangen.</a:t>
            </a:r>
          </a:p>
          <a:p>
            <a:pPr defTabSz="457200" hangingPunct="1">
              <a:lnSpc>
                <a:spcPct val="100000"/>
              </a:lnSpc>
              <a:spcBef>
                <a:spcPts val="0"/>
              </a:spcBef>
            </a:pPr>
            <a:endParaRPr lang="nl-NL" sz="2400" kern="1200" dirty="0">
              <a:solidFill>
                <a:srgbClr val="000000"/>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srgbClr val="000000"/>
                </a:solidFill>
                <a:latin typeface="Montserrat" panose="00000500000000000000" pitchFamily="2" charset="0"/>
                <a:ea typeface="+mn-ea"/>
                <a:cs typeface="+mn-cs"/>
              </a:rPr>
              <a:t>Jaarlijks krijgen we honderden signalen binnen, waarvan een deel leidt tot een reactief onderzoek. We verwachten ongeveer 20 signalen per jaar op te volgen in reactief toezicht. Daarnaast krijgen we jaarlijks 15 meldingen integriteit. </a:t>
            </a:r>
          </a:p>
          <a:p>
            <a:pPr defTabSz="457200" hangingPunct="1">
              <a:lnSpc>
                <a:spcPct val="100000"/>
              </a:lnSpc>
              <a:spcBef>
                <a:spcPts val="0"/>
              </a:spcBef>
            </a:pPr>
            <a:endParaRPr lang="nl-NL" sz="2400" kern="1200" dirty="0">
              <a:solidFill>
                <a:srgbClr val="000000"/>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srgbClr val="000000"/>
                </a:solidFill>
                <a:latin typeface="Montserrat" panose="00000500000000000000" pitchFamily="2" charset="0"/>
              </a:rPr>
              <a:t>We verwachten verder te groeien naar 800 Erkende Goede Doelen aan het einde van 2026. Gezien alle ontwikkelingen in het stelsel schatten we deze groei bescheiden in.</a:t>
            </a:r>
          </a:p>
          <a:p>
            <a:pPr defTabSz="457200" hangingPunct="1">
              <a:lnSpc>
                <a:spcPct val="100000"/>
              </a:lnSpc>
              <a:spcBef>
                <a:spcPts val="0"/>
              </a:spcBef>
            </a:pPr>
            <a:endParaRPr lang="nl-NL" sz="2400" kern="1200" dirty="0">
              <a:solidFill>
                <a:srgbClr val="000000"/>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srgbClr val="000000"/>
                </a:solidFill>
                <a:latin typeface="Montserrat" panose="00000500000000000000" pitchFamily="2" charset="0"/>
              </a:rPr>
              <a:t>De nieuw ontwikkelde hertoetsingen voor organisaties kleine organisaties gaan we structureel inbedden. Dat doen we zodanig dat onze manier van toetsen past bij de kenmerken van de organisaties in die categorie.</a:t>
            </a:r>
          </a:p>
          <a:p>
            <a:pPr defTabSz="457200" hangingPunct="1">
              <a:lnSpc>
                <a:spcPct val="100000"/>
              </a:lnSpc>
              <a:spcBef>
                <a:spcPts val="0"/>
              </a:spcBef>
            </a:pPr>
            <a:r>
              <a:rPr lang="nl-NL" sz="2400" kern="1200" dirty="0">
                <a:solidFill>
                  <a:srgbClr val="000000"/>
                </a:solidFill>
                <a:latin typeface="Montserrat" panose="00000500000000000000" pitchFamily="2" charset="0"/>
                <a:ea typeface="+mn-ea"/>
                <a:cs typeface="+mn-cs"/>
              </a:rPr>
              <a:t>Innovatie in onze manier van toetsen is daarvoor nodig. Bovendien kan slimmer werken ons slagkracht geven bij een groeiend aantal toetsingen.</a:t>
            </a:r>
          </a:p>
          <a:p>
            <a:pPr defTabSz="457200" hangingPunct="1">
              <a:lnSpc>
                <a:spcPct val="100000"/>
              </a:lnSpc>
              <a:spcBef>
                <a:spcPts val="0"/>
              </a:spcBef>
            </a:pPr>
            <a:endParaRPr lang="nl-NL" sz="2400" kern="1200" dirty="0">
              <a:solidFill>
                <a:srgbClr val="000000"/>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srgbClr val="000000"/>
                </a:solidFill>
                <a:latin typeface="Montserrat" panose="00000500000000000000" pitchFamily="2" charset="0"/>
                <a:ea typeface="+mn-ea"/>
                <a:cs typeface="+mn-cs"/>
              </a:rPr>
              <a:t>De afgelopen jaren hebben we geïnvesteerd in het verbeteren van de kwaliteit van de sector. Op indirecte wijze hebben we bijgedragen aan het vertrouwen in goede doelen. De komende jaren hebben we explicieter aandacht voor de vragen en zorgen van (particuliere) donateurs.</a:t>
            </a:r>
          </a:p>
        </p:txBody>
      </p:sp>
      <p:sp>
        <p:nvSpPr>
          <p:cNvPr id="17" name="Rechthoek: afgeronde hoeken 16">
            <a:extLst>
              <a:ext uri="{FF2B5EF4-FFF2-40B4-BE49-F238E27FC236}">
                <a16:creationId xmlns:a16="http://schemas.microsoft.com/office/drawing/2014/main" id="{215F872D-3DB4-45B9-8094-A662AEBA05DA}"/>
              </a:ext>
            </a:extLst>
          </p:cNvPr>
          <p:cNvSpPr/>
          <p:nvPr/>
        </p:nvSpPr>
        <p:spPr>
          <a:xfrm>
            <a:off x="21570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8" name="Tekstvak 17">
            <a:extLst>
              <a:ext uri="{FF2B5EF4-FFF2-40B4-BE49-F238E27FC236}">
                <a16:creationId xmlns:a16="http://schemas.microsoft.com/office/drawing/2014/main" id="{2FD9A34C-DF89-42F1-A6D5-33DBC7DDBA24}"/>
              </a:ext>
            </a:extLst>
          </p:cNvPr>
          <p:cNvSpPr txBox="1"/>
          <p:nvPr/>
        </p:nvSpPr>
        <p:spPr>
          <a:xfrm>
            <a:off x="2129318" y="3773705"/>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sz="5000" dirty="0">
                <a:solidFill>
                  <a:srgbClr val="003399"/>
                </a:solidFill>
              </a:rPr>
              <a:t>4. TOETSEN – Toezicht </a:t>
            </a:r>
            <a:endParaRPr sz="5000"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17</a:t>
            </a:fld>
            <a:endParaRPr/>
          </a:p>
        </p:txBody>
      </p:sp>
      <p:sp>
        <p:nvSpPr>
          <p:cNvPr id="22" name="Rechthoek: afgeronde hoeken 21">
            <a:extLst>
              <a:ext uri="{FF2B5EF4-FFF2-40B4-BE49-F238E27FC236}">
                <a16:creationId xmlns:a16="http://schemas.microsoft.com/office/drawing/2014/main" id="{5D5B93C1-3B8C-4875-B0AD-1DC87F9FF3D4}"/>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23" name="Rechthoek: afgeronde hoeken 22">
            <a:extLst>
              <a:ext uri="{FF2B5EF4-FFF2-40B4-BE49-F238E27FC236}">
                <a16:creationId xmlns:a16="http://schemas.microsoft.com/office/drawing/2014/main" id="{6A9C812F-EA64-4FA3-8737-E8A872DA7192}"/>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
        <p:nvSpPr>
          <p:cNvPr id="24" name="Rechthoek: afgeronde hoeken 23">
            <a:extLst>
              <a:ext uri="{FF2B5EF4-FFF2-40B4-BE49-F238E27FC236}">
                <a16:creationId xmlns:a16="http://schemas.microsoft.com/office/drawing/2014/main" id="{ED068313-F933-4101-A818-3140D1DF683E}"/>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8473440" y="3781976"/>
            <a:ext cx="13607475" cy="9457149"/>
          </a:xfrm>
          <a:prstGeom prst="roundRect">
            <a:avLst>
              <a:gd name="adj" fmla="val 3148"/>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Tree>
    <p:extLst>
      <p:ext uri="{BB962C8B-B14F-4D97-AF65-F5344CB8AC3E}">
        <p14:creationId xmlns:p14="http://schemas.microsoft.com/office/powerpoint/2010/main" val="406159189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afgeronde hoeken 16">
            <a:extLst>
              <a:ext uri="{FF2B5EF4-FFF2-40B4-BE49-F238E27FC236}">
                <a16:creationId xmlns:a16="http://schemas.microsoft.com/office/drawing/2014/main" id="{215F872D-3DB4-45B9-8094-A662AEBA05DA}"/>
              </a:ext>
            </a:extLst>
          </p:cNvPr>
          <p:cNvSpPr/>
          <p:nvPr/>
        </p:nvSpPr>
        <p:spPr>
          <a:xfrm>
            <a:off x="21570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8" name="Tekstvak 17">
            <a:extLst>
              <a:ext uri="{FF2B5EF4-FFF2-40B4-BE49-F238E27FC236}">
                <a16:creationId xmlns:a16="http://schemas.microsoft.com/office/drawing/2014/main" id="{2FD9A34C-DF89-42F1-A6D5-33DBC7DDBA24}"/>
              </a:ext>
            </a:extLst>
          </p:cNvPr>
          <p:cNvSpPr txBox="1"/>
          <p:nvPr/>
        </p:nvSpPr>
        <p:spPr>
          <a:xfrm>
            <a:off x="2129318" y="3773705"/>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sz="5000" dirty="0">
                <a:solidFill>
                  <a:srgbClr val="003399"/>
                </a:solidFill>
              </a:rPr>
              <a:t>4.a TOETSEN – Toezicht </a:t>
            </a:r>
            <a:endParaRPr sz="5000"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18</a:t>
            </a:fld>
            <a:endParaRPr/>
          </a:p>
        </p:txBody>
      </p:sp>
      <p:sp>
        <p:nvSpPr>
          <p:cNvPr id="19" name="Rechthoek: afgeronde hoeken 18">
            <a:extLst>
              <a:ext uri="{FF2B5EF4-FFF2-40B4-BE49-F238E27FC236}">
                <a16:creationId xmlns:a16="http://schemas.microsoft.com/office/drawing/2014/main" id="{7A495D86-B939-437C-B0A9-0C4181A56489}"/>
              </a:ext>
            </a:extLst>
          </p:cNvPr>
          <p:cNvSpPr/>
          <p:nvPr/>
        </p:nvSpPr>
        <p:spPr>
          <a:xfrm>
            <a:off x="3434734" y="765719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Thema donateurs-perspectief</a:t>
            </a:r>
          </a:p>
        </p:txBody>
      </p:sp>
      <p:sp>
        <p:nvSpPr>
          <p:cNvPr id="20" name="Rechthoek: afgeronde hoeken 19">
            <a:extLst>
              <a:ext uri="{FF2B5EF4-FFF2-40B4-BE49-F238E27FC236}">
                <a16:creationId xmlns:a16="http://schemas.microsoft.com/office/drawing/2014/main" id="{5F070AC0-03D0-41D2-92B7-6D41078BC0C7}"/>
              </a:ext>
            </a:extLst>
          </p:cNvPr>
          <p:cNvSpPr/>
          <p:nvPr/>
        </p:nvSpPr>
        <p:spPr>
          <a:xfrm>
            <a:off x="3434734" y="1151733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Toetsen per groep</a:t>
            </a:r>
          </a:p>
        </p:txBody>
      </p:sp>
      <p:sp>
        <p:nvSpPr>
          <p:cNvPr id="21" name="Rechthoek: afgeronde hoeken 20">
            <a:extLst>
              <a:ext uri="{FF2B5EF4-FFF2-40B4-BE49-F238E27FC236}">
                <a16:creationId xmlns:a16="http://schemas.microsoft.com/office/drawing/2014/main" id="{EF40C4C9-3436-4656-B058-F76C8EF57EC2}"/>
              </a:ext>
            </a:extLst>
          </p:cNvPr>
          <p:cNvSpPr/>
          <p:nvPr/>
        </p:nvSpPr>
        <p:spPr>
          <a:xfrm>
            <a:off x="3434734" y="9580536"/>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Donatieplatforms</a:t>
            </a:r>
          </a:p>
        </p:txBody>
      </p:sp>
      <p:sp>
        <p:nvSpPr>
          <p:cNvPr id="22" name="Rechthoek: afgeronde hoeken 21">
            <a:extLst>
              <a:ext uri="{FF2B5EF4-FFF2-40B4-BE49-F238E27FC236}">
                <a16:creationId xmlns:a16="http://schemas.microsoft.com/office/drawing/2014/main" id="{5D5B93C1-3B8C-4875-B0AD-1DC87F9FF3D4}"/>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24" name="Rechthoek: afgeronde hoeken 23">
            <a:extLst>
              <a:ext uri="{FF2B5EF4-FFF2-40B4-BE49-F238E27FC236}">
                <a16:creationId xmlns:a16="http://schemas.microsoft.com/office/drawing/2014/main" id="{ED068313-F933-4101-A818-3140D1DF683E}"/>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Thema donateursperspectief</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(Europese) regelgeving voor consumenten bescherming is van invloed op goede doelen.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 de (her)toetsingen zijn we kritischer op de beleving en belangen van donateurs tijdens fondsenwerving.</a:t>
            </a:r>
          </a:p>
        </p:txBody>
      </p:sp>
      <p:sp>
        <p:nvSpPr>
          <p:cNvPr id="48" name="Rechthoek: afgeronde hoeken 47">
            <a:extLst>
              <a:ext uri="{FF2B5EF4-FFF2-40B4-BE49-F238E27FC236}">
                <a16:creationId xmlns:a16="http://schemas.microsoft.com/office/drawing/2014/main" id="{4B1CB92E-7B0C-4CD2-8FE0-A2ED0D8333A6}"/>
              </a:ext>
            </a:extLst>
          </p:cNvPr>
          <p:cNvSpPr/>
          <p:nvPr/>
        </p:nvSpPr>
        <p:spPr>
          <a:xfrm>
            <a:off x="14743489" y="6835750"/>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0" name="Tekstvak 49">
            <a:extLst>
              <a:ext uri="{FF2B5EF4-FFF2-40B4-BE49-F238E27FC236}">
                <a16:creationId xmlns:a16="http://schemas.microsoft.com/office/drawing/2014/main" id="{5B47A16B-0D37-4C99-83E5-9062F081537C}"/>
              </a:ext>
            </a:extLst>
          </p:cNvPr>
          <p:cNvSpPr txBox="1"/>
          <p:nvPr/>
        </p:nvSpPr>
        <p:spPr>
          <a:xfrm>
            <a:off x="14743489" y="6858000"/>
            <a:ext cx="7337426" cy="2077492"/>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Ervaring opdoen met toetsen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Geleerde lessen nieuwe doelgroepen voor onszelf en voor de normsteller</a:t>
            </a: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816156"/>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Toetsen per groep</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We blijven organisaties individueel toetsen, maar voeren gesprekken in groepen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manieren (en frequentie) van ontwikkelgericht en risk </a:t>
            </a:r>
            <a:r>
              <a:rPr lang="nl-NL" sz="2400" kern="1200" dirty="0" err="1">
                <a:solidFill>
                  <a:prstClr val="black"/>
                </a:solidFill>
                <a:latin typeface="Montserrat" panose="00000500000000000000" pitchFamily="2" charset="0"/>
                <a:ea typeface="+mn-ea"/>
                <a:cs typeface="+mn-cs"/>
              </a:rPr>
              <a:t>based</a:t>
            </a:r>
            <a:r>
              <a:rPr lang="nl-NL" sz="2400" kern="1200" dirty="0">
                <a:solidFill>
                  <a:prstClr val="black"/>
                </a:solidFill>
                <a:latin typeface="Montserrat" panose="00000500000000000000" pitchFamily="2" charset="0"/>
                <a:ea typeface="+mn-ea"/>
                <a:cs typeface="+mn-cs"/>
              </a:rPr>
              <a:t> toetsen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Ontwikkeling tools en handreikingen voor kleine organisaties.</a:t>
            </a:r>
          </a:p>
        </p:txBody>
      </p:sp>
      <p:sp>
        <p:nvSpPr>
          <p:cNvPr id="25" name="Rechthoek: afgeronde hoeken 24">
            <a:extLst>
              <a:ext uri="{FF2B5EF4-FFF2-40B4-BE49-F238E27FC236}">
                <a16:creationId xmlns:a16="http://schemas.microsoft.com/office/drawing/2014/main" id="{B62826AA-5244-41C8-BD93-F84E3790F05C}"/>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968624105"/>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afgeronde hoeken 16">
            <a:extLst>
              <a:ext uri="{FF2B5EF4-FFF2-40B4-BE49-F238E27FC236}">
                <a16:creationId xmlns:a16="http://schemas.microsoft.com/office/drawing/2014/main" id="{215F872D-3DB4-45B9-8094-A662AEBA05DA}"/>
              </a:ext>
            </a:extLst>
          </p:cNvPr>
          <p:cNvSpPr/>
          <p:nvPr/>
        </p:nvSpPr>
        <p:spPr>
          <a:xfrm>
            <a:off x="21570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8" name="Tekstvak 17">
            <a:extLst>
              <a:ext uri="{FF2B5EF4-FFF2-40B4-BE49-F238E27FC236}">
                <a16:creationId xmlns:a16="http://schemas.microsoft.com/office/drawing/2014/main" id="{2FD9A34C-DF89-42F1-A6D5-33DBC7DDBA24}"/>
              </a:ext>
            </a:extLst>
          </p:cNvPr>
          <p:cNvSpPr txBox="1"/>
          <p:nvPr/>
        </p:nvSpPr>
        <p:spPr>
          <a:xfrm>
            <a:off x="2129318" y="3773705"/>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1198759" cy="1198118"/>
          </a:xfrm>
          <a:prstGeom prst="rect">
            <a:avLst/>
          </a:prstGeom>
        </p:spPr>
        <p:txBody>
          <a:bodyPr/>
          <a:lstStyle/>
          <a:p>
            <a:r>
              <a:rPr lang="nl-NL" sz="5000" dirty="0">
                <a:solidFill>
                  <a:srgbClr val="003399"/>
                </a:solidFill>
              </a:rPr>
              <a:t>4.b TOETSEN – Toezicht met Data, Onderzoek &amp; Ontwikkeling</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19</a:t>
            </a:fld>
            <a:endParaRPr/>
          </a:p>
        </p:txBody>
      </p:sp>
      <p:sp>
        <p:nvSpPr>
          <p:cNvPr id="19" name="Rechthoek: afgeronde hoeken 18">
            <a:extLst>
              <a:ext uri="{FF2B5EF4-FFF2-40B4-BE49-F238E27FC236}">
                <a16:creationId xmlns:a16="http://schemas.microsoft.com/office/drawing/2014/main" id="{7A495D86-B939-437C-B0A9-0C4181A56489}"/>
              </a:ext>
            </a:extLst>
          </p:cNvPr>
          <p:cNvSpPr/>
          <p:nvPr/>
        </p:nvSpPr>
        <p:spPr>
          <a:xfrm>
            <a:off x="3434734" y="765719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Thema donateurs-perspectief</a:t>
            </a:r>
          </a:p>
        </p:txBody>
      </p:sp>
      <p:sp>
        <p:nvSpPr>
          <p:cNvPr id="20" name="Rechthoek: afgeronde hoeken 19">
            <a:extLst>
              <a:ext uri="{FF2B5EF4-FFF2-40B4-BE49-F238E27FC236}">
                <a16:creationId xmlns:a16="http://schemas.microsoft.com/office/drawing/2014/main" id="{5F070AC0-03D0-41D2-92B7-6D41078BC0C7}"/>
              </a:ext>
            </a:extLst>
          </p:cNvPr>
          <p:cNvSpPr/>
          <p:nvPr/>
        </p:nvSpPr>
        <p:spPr>
          <a:xfrm>
            <a:off x="3434734" y="1151733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Toetsen per groep</a:t>
            </a:r>
          </a:p>
        </p:txBody>
      </p:sp>
      <p:sp>
        <p:nvSpPr>
          <p:cNvPr id="21" name="Rechthoek: afgeronde hoeken 20">
            <a:extLst>
              <a:ext uri="{FF2B5EF4-FFF2-40B4-BE49-F238E27FC236}">
                <a16:creationId xmlns:a16="http://schemas.microsoft.com/office/drawing/2014/main" id="{EF40C4C9-3436-4656-B058-F76C8EF57EC2}"/>
              </a:ext>
            </a:extLst>
          </p:cNvPr>
          <p:cNvSpPr/>
          <p:nvPr/>
        </p:nvSpPr>
        <p:spPr>
          <a:xfrm>
            <a:off x="3434734" y="9580536"/>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Donatieplatforms</a:t>
            </a:r>
          </a:p>
        </p:txBody>
      </p:sp>
      <p:sp>
        <p:nvSpPr>
          <p:cNvPr id="22" name="Rechthoek: afgeronde hoeken 21">
            <a:extLst>
              <a:ext uri="{FF2B5EF4-FFF2-40B4-BE49-F238E27FC236}">
                <a16:creationId xmlns:a16="http://schemas.microsoft.com/office/drawing/2014/main" id="{5D5B93C1-3B8C-4875-B0AD-1DC87F9FF3D4}"/>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24" name="Rechthoek: afgeronde hoeken 23">
            <a:extLst>
              <a:ext uri="{FF2B5EF4-FFF2-40B4-BE49-F238E27FC236}">
                <a16:creationId xmlns:a16="http://schemas.microsoft.com/office/drawing/2014/main" id="{ED068313-F933-4101-A818-3140D1DF683E}"/>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1338828"/>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Categorie indeling</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Normen, toezicht en tarieven passen bij typologie</a:t>
            </a:r>
          </a:p>
        </p:txBody>
      </p:sp>
      <p:sp>
        <p:nvSpPr>
          <p:cNvPr id="48" name="Rechthoek: afgeronde hoeken 47">
            <a:extLst>
              <a:ext uri="{FF2B5EF4-FFF2-40B4-BE49-F238E27FC236}">
                <a16:creationId xmlns:a16="http://schemas.microsoft.com/office/drawing/2014/main" id="{4B1CB92E-7B0C-4CD2-8FE0-A2ED0D8333A6}"/>
              </a:ext>
            </a:extLst>
          </p:cNvPr>
          <p:cNvSpPr/>
          <p:nvPr/>
        </p:nvSpPr>
        <p:spPr>
          <a:xfrm>
            <a:off x="14743489" y="6835750"/>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0" name="Tekstvak 49">
            <a:extLst>
              <a:ext uri="{FF2B5EF4-FFF2-40B4-BE49-F238E27FC236}">
                <a16:creationId xmlns:a16="http://schemas.microsoft.com/office/drawing/2014/main" id="{5B47A16B-0D37-4C99-83E5-9062F081537C}"/>
              </a:ext>
            </a:extLst>
          </p:cNvPr>
          <p:cNvSpPr txBox="1"/>
          <p:nvPr/>
        </p:nvSpPr>
        <p:spPr>
          <a:xfrm>
            <a:off x="14743489" y="6858000"/>
            <a:ext cx="7337426" cy="2816156"/>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Schaalbaar </a:t>
            </a:r>
            <a:r>
              <a:rPr lang="nl-NL" sz="2800" kern="1200" dirty="0" err="1">
                <a:solidFill>
                  <a:srgbClr val="003399"/>
                </a:solidFill>
                <a:latin typeface="Montserrat SemiBold" panose="00000700000000000000" pitchFamily="2" charset="0"/>
                <a:ea typeface="+mn-ea"/>
                <a:cs typeface="+mn-cs"/>
              </a:rPr>
              <a:t>toetsproces</a:t>
            </a:r>
            <a:r>
              <a:rPr lang="nl-NL" sz="2800" kern="1200" dirty="0">
                <a:solidFill>
                  <a:srgbClr val="003399"/>
                </a:solidFill>
                <a:latin typeface="Montserrat SemiBold" panose="00000700000000000000" pitchFamily="2" charset="0"/>
                <a:ea typeface="+mn-ea"/>
                <a:cs typeface="+mn-cs"/>
              </a:rPr>
              <a:t> A tot 50k</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Transparantie heeft een </a:t>
            </a:r>
            <a:r>
              <a:rPr lang="nl-NL" sz="2400" kern="1200" dirty="0" err="1">
                <a:solidFill>
                  <a:prstClr val="black"/>
                </a:solidFill>
                <a:latin typeface="Montserrat" panose="00000500000000000000" pitchFamily="2" charset="0"/>
              </a:rPr>
              <a:t>zelfschonend</a:t>
            </a:r>
            <a:r>
              <a:rPr lang="nl-NL" sz="2400" kern="1200" dirty="0">
                <a:solidFill>
                  <a:prstClr val="black"/>
                </a:solidFill>
                <a:latin typeface="Montserrat" panose="00000500000000000000" pitchFamily="2" charset="0"/>
              </a:rPr>
              <a:t> effect in kleine kring</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of we transparantie, </a:t>
            </a:r>
            <a:r>
              <a:rPr lang="nl-NL" sz="2400" kern="1200" dirty="0" err="1">
                <a:solidFill>
                  <a:prstClr val="black"/>
                </a:solidFill>
                <a:latin typeface="Montserrat" panose="00000500000000000000" pitchFamily="2" charset="0"/>
                <a:ea typeface="+mn-ea"/>
                <a:cs typeface="+mn-cs"/>
              </a:rPr>
              <a:t>finance</a:t>
            </a:r>
            <a:r>
              <a:rPr lang="nl-NL" sz="2400" kern="1200" dirty="0">
                <a:solidFill>
                  <a:prstClr val="black"/>
                </a:solidFill>
                <a:latin typeface="Montserrat" panose="00000500000000000000" pitchFamily="2" charset="0"/>
                <a:ea typeface="+mn-ea"/>
                <a:cs typeface="+mn-cs"/>
              </a:rPr>
              <a:t> en </a:t>
            </a:r>
            <a:r>
              <a:rPr lang="nl-NL" sz="2400" kern="1200" dirty="0" err="1">
                <a:solidFill>
                  <a:prstClr val="black"/>
                </a:solidFill>
                <a:latin typeface="Montserrat" panose="00000500000000000000" pitchFamily="2" charset="0"/>
                <a:ea typeface="+mn-ea"/>
                <a:cs typeface="+mn-cs"/>
              </a:rPr>
              <a:t>governance</a:t>
            </a:r>
            <a:r>
              <a:rPr lang="nl-NL" sz="2400" kern="1200" dirty="0">
                <a:solidFill>
                  <a:prstClr val="black"/>
                </a:solidFill>
                <a:latin typeface="Montserrat" panose="00000500000000000000" pitchFamily="2" charset="0"/>
                <a:ea typeface="+mn-ea"/>
                <a:cs typeface="+mn-cs"/>
              </a:rPr>
              <a:t> cyclisch kunnen toetsen, overige thema’s reactief</a:t>
            </a:r>
          </a:p>
          <a:p>
            <a:pPr marL="171450" indent="-171450" defTabSz="457200" hangingPunct="1">
              <a:lnSpc>
                <a:spcPct val="100000"/>
              </a:lnSpc>
              <a:spcBef>
                <a:spcPts val="0"/>
              </a:spcBef>
              <a:buFont typeface="Arial" panose="020B0604020202020204" pitchFamily="34" charset="0"/>
              <a:buChar char="•"/>
            </a:pPr>
            <a:endParaRPr lang="nl-NL" sz="2400" kern="1200" dirty="0">
              <a:solidFill>
                <a:prstClr val="black"/>
              </a:solidFill>
              <a:latin typeface="Montserrat" panose="00000500000000000000" pitchFamily="2" charset="0"/>
              <a:ea typeface="+mn-ea"/>
              <a:cs typeface="+mn-cs"/>
            </a:endParaRP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Innovatie toezicht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Minderen van repetitief werk met IT (vernieuwd mijn CBF) en verkennen waar AI zoek en leeswerk kan vergemakkelijken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Groepen organisaties selecteren voor toetsen </a:t>
            </a:r>
            <a:r>
              <a:rPr lang="nl-NL" sz="2400" kern="1200" dirty="0" err="1">
                <a:solidFill>
                  <a:prstClr val="black"/>
                </a:solidFill>
                <a:latin typeface="Montserrat" panose="00000500000000000000" pitchFamily="2" charset="0"/>
                <a:ea typeface="+mn-ea"/>
                <a:cs typeface="+mn-cs"/>
              </a:rPr>
              <a:t>obv</a:t>
            </a:r>
            <a:r>
              <a:rPr lang="nl-NL" sz="2400" kern="1200" dirty="0">
                <a:solidFill>
                  <a:prstClr val="black"/>
                </a:solidFill>
                <a:latin typeface="Montserrat" panose="00000500000000000000" pitchFamily="2" charset="0"/>
                <a:ea typeface="+mn-ea"/>
                <a:cs typeface="+mn-cs"/>
              </a:rPr>
              <a:t> data en slimme selecties</a:t>
            </a:r>
          </a:p>
        </p:txBody>
      </p:sp>
      <p:sp>
        <p:nvSpPr>
          <p:cNvPr id="25" name="Rechthoek: afgeronde hoeken 24">
            <a:extLst>
              <a:ext uri="{FF2B5EF4-FFF2-40B4-BE49-F238E27FC236}">
                <a16:creationId xmlns:a16="http://schemas.microsoft.com/office/drawing/2014/main" id="{DE2860C5-4CBB-41B3-A170-3488C48F001E}"/>
              </a:ext>
            </a:extLst>
          </p:cNvPr>
          <p:cNvSpPr/>
          <p:nvPr/>
        </p:nvSpPr>
        <p:spPr>
          <a:xfrm>
            <a:off x="6984781" y="765719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Categorie indeling</a:t>
            </a:r>
          </a:p>
        </p:txBody>
      </p:sp>
      <p:sp>
        <p:nvSpPr>
          <p:cNvPr id="26" name="Rechthoek: afgeronde hoeken 25">
            <a:extLst>
              <a:ext uri="{FF2B5EF4-FFF2-40B4-BE49-F238E27FC236}">
                <a16:creationId xmlns:a16="http://schemas.microsoft.com/office/drawing/2014/main" id="{A6167DFA-3139-41DB-8CA5-D2228A2381E3}"/>
              </a:ext>
            </a:extLst>
          </p:cNvPr>
          <p:cNvSpPr/>
          <p:nvPr/>
        </p:nvSpPr>
        <p:spPr>
          <a:xfrm>
            <a:off x="6984781" y="1151733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Innovatie toezicht</a:t>
            </a:r>
          </a:p>
        </p:txBody>
      </p:sp>
      <p:sp>
        <p:nvSpPr>
          <p:cNvPr id="27" name="Rechthoek: afgeronde hoeken 26">
            <a:extLst>
              <a:ext uri="{FF2B5EF4-FFF2-40B4-BE49-F238E27FC236}">
                <a16:creationId xmlns:a16="http://schemas.microsoft.com/office/drawing/2014/main" id="{D901DE93-08EE-4BDD-8C8A-7608186FB890}"/>
              </a:ext>
            </a:extLst>
          </p:cNvPr>
          <p:cNvSpPr/>
          <p:nvPr/>
        </p:nvSpPr>
        <p:spPr>
          <a:xfrm>
            <a:off x="6984781" y="9580536"/>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Atot50k Schaalbaar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toetsproces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28" name="Rechthoek: afgeronde hoeken 27">
            <a:extLst>
              <a:ext uri="{FF2B5EF4-FFF2-40B4-BE49-F238E27FC236}">
                <a16:creationId xmlns:a16="http://schemas.microsoft.com/office/drawing/2014/main" id="{DF35398C-AB6D-4881-9D21-B728B973ECDD}"/>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332887907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Inhoudsopgave</a:t>
            </a:r>
            <a:endParaRPr dirty="0">
              <a:solidFill>
                <a:srgbClr val="003399"/>
              </a:solidFill>
              <a:highlight>
                <a:srgbClr val="FFFF00"/>
              </a:highlight>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a:t>
            </a:fld>
            <a:endParaRPr/>
          </a:p>
        </p:txBody>
      </p:sp>
      <p:sp>
        <p:nvSpPr>
          <p:cNvPr id="204" name="H1 85pt"/>
          <p:cNvSpPr txBox="1">
            <a:spLocks noGrp="1"/>
          </p:cNvSpPr>
          <p:nvPr>
            <p:ph type="body" sz="quarter" idx="24"/>
          </p:nvPr>
        </p:nvSpPr>
        <p:spPr>
          <a:xfrm>
            <a:off x="2129317" y="4323117"/>
            <a:ext cx="20945056" cy="8452734"/>
          </a:xfrm>
          <a:prstGeom prst="rect">
            <a:avLst/>
          </a:prstGeom>
        </p:spPr>
        <p:txBody>
          <a:bodyPr wrap="square">
            <a:spAutoFit/>
          </a:bodyPr>
          <a:lstStyle/>
          <a:p>
            <a:pPr marL="914400" indent="-914400">
              <a:spcAft>
                <a:spcPts val="1200"/>
              </a:spcAft>
              <a:buAutoNum type="arabicPeriod"/>
            </a:pPr>
            <a:r>
              <a:rPr lang="nl-NL" sz="4800" b="0" dirty="0">
                <a:latin typeface="Montserrat Regular" panose="00000500000000000000" pitchFamily="2" charset="0"/>
              </a:rPr>
              <a:t>Terugblik 2021-2023</a:t>
            </a:r>
            <a:endParaRPr lang="nl-NL" sz="3600" b="0" dirty="0">
              <a:latin typeface="Montserrat Regular" panose="00000500000000000000" pitchFamily="2" charset="0"/>
            </a:endParaRPr>
          </a:p>
          <a:p>
            <a:pPr marL="914400" indent="-914400">
              <a:spcAft>
                <a:spcPts val="1200"/>
              </a:spcAft>
              <a:buAutoNum type="arabicPeriod"/>
            </a:pPr>
            <a:r>
              <a:rPr lang="nl-NL" sz="4800" b="0" dirty="0">
                <a:latin typeface="Montserrat Regular" panose="00000500000000000000" pitchFamily="2" charset="0"/>
              </a:rPr>
              <a:t>Proces beleidsvorming en Samenvatting 2024-2026</a:t>
            </a:r>
            <a:endParaRPr lang="nl-NL" sz="3600" b="0" dirty="0">
              <a:latin typeface="Montserrat Regular" panose="00000500000000000000" pitchFamily="2" charset="0"/>
            </a:endParaRPr>
          </a:p>
          <a:p>
            <a:pPr marL="914400" indent="-914400">
              <a:spcAft>
                <a:spcPts val="1200"/>
              </a:spcAft>
              <a:buAutoNum type="arabicPeriod"/>
            </a:pPr>
            <a:r>
              <a:rPr lang="nl-NL" sz="4800" b="0" dirty="0">
                <a:latin typeface="Montserrat Regular" panose="00000500000000000000" pitchFamily="2" charset="0"/>
              </a:rPr>
              <a:t>CBF, Toezichthouder Goede Doelen</a:t>
            </a:r>
            <a:endParaRPr lang="nl-NL" sz="3600" b="0" dirty="0">
              <a:latin typeface="Montserrat Regular" panose="00000500000000000000" pitchFamily="2" charset="0"/>
            </a:endParaRPr>
          </a:p>
          <a:p>
            <a:pPr marL="914400" indent="-914400">
              <a:spcAft>
                <a:spcPts val="1200"/>
              </a:spcAft>
              <a:buAutoNum type="arabicPeriod"/>
            </a:pPr>
            <a:r>
              <a:rPr lang="nl-NL" sz="4800" b="0" dirty="0">
                <a:latin typeface="Montserrat Regular" panose="00000500000000000000" pitchFamily="2" charset="0"/>
              </a:rPr>
              <a:t>Strategische keuzes 2024-2026</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TOETSEN	–	Toezicht</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TOETSEN	–	Toezicht met Data, Onderzoek &amp; Ontwikkeling (Data O&amp;O)</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ONDERZOEKEN	–	Data, Onderzoek &amp; Ontwikkeling (Data O&amp;O)</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ONDERZOEKEN	–	Data O&amp;O met Communicatie</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INFORMEREN	–	Communicatie</a:t>
            </a:r>
          </a:p>
          <a:p>
            <a:pPr marL="1789113" indent="-914400">
              <a:buFont typeface="+mj-lt"/>
              <a:buAutoNum type="alphaLcPeriod"/>
              <a:tabLst>
                <a:tab pos="6089650" algn="l"/>
                <a:tab pos="6808788" algn="l"/>
              </a:tabLst>
            </a:pPr>
            <a:r>
              <a:rPr lang="nl-NL" sz="3600" b="0" dirty="0">
                <a:latin typeface="Montserrat Regular" panose="00000500000000000000" pitchFamily="2" charset="0"/>
              </a:rPr>
              <a:t>INFORMEREN	– 	Communicatie met Toezicht</a:t>
            </a:r>
          </a:p>
          <a:p>
            <a:pPr marL="1789113" indent="-914400">
              <a:spcAft>
                <a:spcPts val="1200"/>
              </a:spcAft>
              <a:buFont typeface="+mj-lt"/>
              <a:buAutoNum type="alphaLcPeriod"/>
              <a:tabLst>
                <a:tab pos="6089650" algn="l"/>
                <a:tab pos="6808788" algn="l"/>
              </a:tabLst>
            </a:pPr>
            <a:r>
              <a:rPr lang="nl-NL" sz="3600" b="0" dirty="0">
                <a:latin typeface="Montserrat Regular" panose="00000500000000000000" pitchFamily="2" charset="0"/>
              </a:rPr>
              <a:t>MOGELIJKMAKEN	–	Bedrijfsvoering</a:t>
            </a:r>
          </a:p>
          <a:p>
            <a:pPr marL="914400" indent="-914400">
              <a:spcAft>
                <a:spcPts val="1200"/>
              </a:spcAft>
              <a:buFont typeface="+mj-lt"/>
              <a:buAutoNum type="arabicPeriod" startAt="5"/>
            </a:pPr>
            <a:r>
              <a:rPr lang="nl-NL" sz="4800" b="0" dirty="0">
                <a:latin typeface="Montserrat Regular" panose="00000500000000000000" pitchFamily="2" charset="0"/>
              </a:rPr>
              <a:t>Meerjarenbegroting 2024-2026</a:t>
            </a:r>
            <a:endParaRPr lang="nl-NL" sz="4800" dirty="0">
              <a:latin typeface="Montserrat Regular" panose="00000500000000000000" pitchFamily="2" charset="0"/>
            </a:endParaRPr>
          </a:p>
        </p:txBody>
      </p:sp>
    </p:spTree>
    <p:extLst>
      <p:ext uri="{BB962C8B-B14F-4D97-AF65-F5344CB8AC3E}">
        <p14:creationId xmlns:p14="http://schemas.microsoft.com/office/powerpoint/2010/main" val="18030519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afgeronde hoeken 16">
            <a:extLst>
              <a:ext uri="{FF2B5EF4-FFF2-40B4-BE49-F238E27FC236}">
                <a16:creationId xmlns:a16="http://schemas.microsoft.com/office/drawing/2014/main" id="{215F872D-3DB4-45B9-8094-A662AEBA05DA}"/>
              </a:ext>
            </a:extLst>
          </p:cNvPr>
          <p:cNvSpPr/>
          <p:nvPr/>
        </p:nvSpPr>
        <p:spPr>
          <a:xfrm>
            <a:off x="21570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sz="5000" dirty="0">
                <a:solidFill>
                  <a:srgbClr val="003399"/>
                </a:solidFill>
              </a:rPr>
              <a:t>4. ONDERZOEKEN – Data, Onderzoek &amp; Ontwikkeling</a:t>
            </a:r>
            <a:endParaRPr sz="5000"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20</a:t>
            </a:fld>
            <a:endParaRPr/>
          </a:p>
        </p:txBody>
      </p:sp>
      <p:sp>
        <p:nvSpPr>
          <p:cNvPr id="22" name="Rechthoek: afgeronde hoeken 21">
            <a:extLst>
              <a:ext uri="{FF2B5EF4-FFF2-40B4-BE49-F238E27FC236}">
                <a16:creationId xmlns:a16="http://schemas.microsoft.com/office/drawing/2014/main" id="{5D5B93C1-3B8C-4875-B0AD-1DC87F9FF3D4}"/>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24" name="Rechthoek: afgeronde hoeken 23">
            <a:extLst>
              <a:ext uri="{FF2B5EF4-FFF2-40B4-BE49-F238E27FC236}">
                <a16:creationId xmlns:a16="http://schemas.microsoft.com/office/drawing/2014/main" id="{ED068313-F933-4101-A818-3140D1DF683E}"/>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15" name="Tekstvak 14">
            <a:extLst>
              <a:ext uri="{FF2B5EF4-FFF2-40B4-BE49-F238E27FC236}">
                <a16:creationId xmlns:a16="http://schemas.microsoft.com/office/drawing/2014/main" id="{4D426E94-C16C-4B5E-8E44-F26D66138B36}"/>
              </a:ext>
            </a:extLst>
          </p:cNvPr>
          <p:cNvSpPr txBox="1"/>
          <p:nvPr/>
        </p:nvSpPr>
        <p:spPr>
          <a:xfrm>
            <a:off x="2157005" y="3773705"/>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13" name="Tekstvak 12">
            <a:extLst>
              <a:ext uri="{FF2B5EF4-FFF2-40B4-BE49-F238E27FC236}">
                <a16:creationId xmlns:a16="http://schemas.microsoft.com/office/drawing/2014/main" id="{5CD1CEB2-EA35-4D31-B4A2-032CB2E8B58D}"/>
              </a:ext>
            </a:extLst>
          </p:cNvPr>
          <p:cNvSpPr txBox="1"/>
          <p:nvPr/>
        </p:nvSpPr>
        <p:spPr>
          <a:xfrm>
            <a:off x="8671560" y="3796874"/>
            <a:ext cx="13409355" cy="650947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Toelichting</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De afgelopen jaren hebben we onze data- en reflectieonderzoeken primair ingezet ter professionalisering van de sector. De komende jaren treden we steeds meer naar buiten om onze autoriteit als toezichthouder en kennisinstituut te verstevigen. Daardoor worden we een betere toezichthouder.</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We gebruiken onze data in de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 en delen onze inzichten op basis van data.</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Dat betekent dat we moeten investeren in de kwaliteit van onze data en de IT-infrastructuur.</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We zien een trend waarbij goeddoen (filantropie) richting de markt beweegt en de markt richting goeddoen opschuift (via ESG en impact first). Dat kan invloed hebben op onze rol, ons toezicht en mogelijke nieuwe doelgroepen. We zorgen op de hoogte te zijn en zijn beschikbaar om te onderzoeken of nieuwe vormen van goeddoen onder ons toezicht kunnen vallen.</a:t>
            </a:r>
          </a:p>
        </p:txBody>
      </p:sp>
      <p:sp>
        <p:nvSpPr>
          <p:cNvPr id="14" name="Rechthoek: afgeronde hoeken 13">
            <a:extLst>
              <a:ext uri="{FF2B5EF4-FFF2-40B4-BE49-F238E27FC236}">
                <a16:creationId xmlns:a16="http://schemas.microsoft.com/office/drawing/2014/main" id="{53801865-9D8B-4674-9647-0A74D312E8FF}"/>
              </a:ext>
            </a:extLst>
          </p:cNvPr>
          <p:cNvSpPr/>
          <p:nvPr/>
        </p:nvSpPr>
        <p:spPr>
          <a:xfrm>
            <a:off x="8473440" y="3781977"/>
            <a:ext cx="13607475" cy="9163814"/>
          </a:xfrm>
          <a:prstGeom prst="roundRect">
            <a:avLst>
              <a:gd name="adj" fmla="val 3148"/>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6" name="Rechthoek: afgeronde hoeken 15">
            <a:extLst>
              <a:ext uri="{FF2B5EF4-FFF2-40B4-BE49-F238E27FC236}">
                <a16:creationId xmlns:a16="http://schemas.microsoft.com/office/drawing/2014/main" id="{E9943D56-275E-4F4F-A8D6-9144E61883D1}"/>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1894119566"/>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2092554" cy="1198118"/>
          </a:xfrm>
          <a:prstGeom prst="rect">
            <a:avLst/>
          </a:prstGeom>
        </p:spPr>
        <p:txBody>
          <a:bodyPr/>
          <a:lstStyle/>
          <a:p>
            <a:r>
              <a:rPr lang="nl-NL" sz="5000" dirty="0">
                <a:solidFill>
                  <a:srgbClr val="003399"/>
                </a:solidFill>
              </a:rPr>
              <a:t>4.c ONDERZOEKEN – Data, Onderzoek &amp; Ontwikkeling (Data O&amp;O)</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21</a:t>
            </a:fld>
            <a:endParaRPr/>
          </a:p>
        </p:txBody>
      </p:sp>
      <p:sp>
        <p:nvSpPr>
          <p:cNvPr id="19" name="Rechthoek: afgeronde hoeken 18">
            <a:extLst>
              <a:ext uri="{FF2B5EF4-FFF2-40B4-BE49-F238E27FC236}">
                <a16:creationId xmlns:a16="http://schemas.microsoft.com/office/drawing/2014/main" id="{7A495D86-B939-437C-B0A9-0C4181A56489}"/>
              </a:ext>
            </a:extLst>
          </p:cNvPr>
          <p:cNvSpPr/>
          <p:nvPr/>
        </p:nvSpPr>
        <p:spPr>
          <a:xfrm>
            <a:off x="3434734" y="765719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Categorie indeling</a:t>
            </a: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Datakwaliteit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Verbetering van de toepassing juiste formats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Trainingen van goede doelen en accountants via NBA</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Beschikbaarheid C2 in een boekhoudpakket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Inleesrobot voor verwerking jaarrekeningen</a:t>
            </a:r>
          </a:p>
        </p:txBody>
      </p:sp>
      <p:sp>
        <p:nvSpPr>
          <p:cNvPr id="48" name="Rechthoek: afgeronde hoeken 47">
            <a:extLst>
              <a:ext uri="{FF2B5EF4-FFF2-40B4-BE49-F238E27FC236}">
                <a16:creationId xmlns:a16="http://schemas.microsoft.com/office/drawing/2014/main" id="{4B1CB92E-7B0C-4CD2-8FE0-A2ED0D8333A6}"/>
              </a:ext>
            </a:extLst>
          </p:cNvPr>
          <p:cNvSpPr/>
          <p:nvPr/>
        </p:nvSpPr>
        <p:spPr>
          <a:xfrm>
            <a:off x="14743489" y="6835750"/>
            <a:ext cx="7337426" cy="1730410"/>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0" name="Tekstvak 49">
            <a:extLst>
              <a:ext uri="{FF2B5EF4-FFF2-40B4-BE49-F238E27FC236}">
                <a16:creationId xmlns:a16="http://schemas.microsoft.com/office/drawing/2014/main" id="{5B47A16B-0D37-4C99-83E5-9062F081537C}"/>
              </a:ext>
            </a:extLst>
          </p:cNvPr>
          <p:cNvSpPr txBox="1"/>
          <p:nvPr/>
        </p:nvSpPr>
        <p:spPr>
          <a:xfrm>
            <a:off x="14743489" y="6858000"/>
            <a:ext cx="7337426" cy="1708160"/>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Inzicht in </a:t>
            </a:r>
            <a:r>
              <a:rPr lang="nl-NL" sz="2800" kern="1200" dirty="0" err="1">
                <a:solidFill>
                  <a:srgbClr val="003399"/>
                </a:solidFill>
                <a:latin typeface="Montserrat SemiBold" panose="00000700000000000000" pitchFamily="2" charset="0"/>
                <a:ea typeface="+mn-ea"/>
                <a:cs typeface="+mn-cs"/>
              </a:rPr>
              <a:t>anbi’s</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Tijdelijk portaal voor </a:t>
            </a:r>
            <a:r>
              <a:rPr lang="nl-NL" sz="2400" kern="1200" dirty="0" err="1">
                <a:solidFill>
                  <a:prstClr val="black"/>
                </a:solidFill>
                <a:latin typeface="Montserrat" panose="00000500000000000000" pitchFamily="2" charset="0"/>
              </a:rPr>
              <a:t>anbi</a:t>
            </a:r>
            <a:r>
              <a:rPr lang="nl-NL" sz="2400" kern="1200" dirty="0">
                <a:solidFill>
                  <a:prstClr val="black"/>
                </a:solidFill>
                <a:latin typeface="Montserrat" panose="00000500000000000000" pitchFamily="2" charset="0"/>
              </a:rPr>
              <a:t> publicatieplicht geeft ons inzicht in </a:t>
            </a:r>
            <a:r>
              <a:rPr lang="nl-NL" sz="2400" kern="1200" dirty="0" err="1">
                <a:solidFill>
                  <a:prstClr val="black"/>
                </a:solidFill>
                <a:latin typeface="Montserrat" panose="00000500000000000000" pitchFamily="2" charset="0"/>
              </a:rPr>
              <a:t>anbi</a:t>
            </a:r>
            <a:r>
              <a:rPr lang="nl-NL" sz="2400" kern="1200" dirty="0">
                <a:solidFill>
                  <a:prstClr val="black"/>
                </a:solidFill>
                <a:latin typeface="Montserrat" panose="00000500000000000000" pitchFamily="2" charset="0"/>
              </a:rPr>
              <a:t>-bestand en welk deel behoort tot goeddoen</a:t>
            </a:r>
            <a:endParaRPr lang="nl-NL" sz="2400" kern="1200" dirty="0">
              <a:solidFill>
                <a:prstClr val="black"/>
              </a:solidFill>
              <a:latin typeface="Montserrat" panose="00000500000000000000" pitchFamily="2" charset="0"/>
              <a:ea typeface="+mn-ea"/>
              <a:cs typeface="+mn-cs"/>
            </a:endParaRP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rPr>
              <a:t>Index op impact</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Verschillende indicatoren kunnen helpen om impact inzichtelijk te maken: plotten van interventies in assenstelsel, duiden van probleemaanpak met 3xO, adoptie </a:t>
            </a:r>
            <a:r>
              <a:rPr lang="nl-NL" sz="2400" kern="1200" dirty="0" err="1">
                <a:solidFill>
                  <a:prstClr val="black"/>
                </a:solidFill>
                <a:latin typeface="Montserrat" panose="00000500000000000000" pitchFamily="2" charset="0"/>
                <a:ea typeface="+mn-ea"/>
                <a:cs typeface="+mn-cs"/>
              </a:rPr>
              <a:t>SDGs</a:t>
            </a:r>
            <a:endParaRPr lang="nl-NL" sz="2400" kern="1200" dirty="0">
              <a:solidFill>
                <a:prstClr val="black"/>
              </a:solidFill>
              <a:latin typeface="Montserrat" panose="000005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Toepassing hiervan gaan we verkennen</a:t>
            </a:r>
          </a:p>
        </p:txBody>
      </p:sp>
      <p:sp>
        <p:nvSpPr>
          <p:cNvPr id="26" name="Rechthoek: afgeronde hoeken 25">
            <a:extLst>
              <a:ext uri="{FF2B5EF4-FFF2-40B4-BE49-F238E27FC236}">
                <a16:creationId xmlns:a16="http://schemas.microsoft.com/office/drawing/2014/main" id="{A6167DFA-3139-41DB-8CA5-D2228A2381E3}"/>
              </a:ext>
            </a:extLst>
          </p:cNvPr>
          <p:cNvSpPr/>
          <p:nvPr/>
        </p:nvSpPr>
        <p:spPr>
          <a:xfrm>
            <a:off x="3434734" y="1151733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Innovatie toezicht</a:t>
            </a:r>
          </a:p>
        </p:txBody>
      </p:sp>
      <p:sp>
        <p:nvSpPr>
          <p:cNvPr id="27" name="Rechthoek: afgeronde hoeken 26">
            <a:extLst>
              <a:ext uri="{FF2B5EF4-FFF2-40B4-BE49-F238E27FC236}">
                <a16:creationId xmlns:a16="http://schemas.microsoft.com/office/drawing/2014/main" id="{D901DE93-08EE-4BDD-8C8A-7608186FB890}"/>
              </a:ext>
            </a:extLst>
          </p:cNvPr>
          <p:cNvSpPr/>
          <p:nvPr/>
        </p:nvSpPr>
        <p:spPr>
          <a:xfrm>
            <a:off x="3434734" y="9580536"/>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Atot50k Schaalbaar </a:t>
            </a:r>
            <a:r>
              <a:rPr kumimoji="0" lang="nl-NL" sz="2400" b="0" i="0" u="none" strike="noStrike" kern="1200" cap="none" spc="0" normalizeH="0" baseline="0" noProof="0" dirty="0" err="1">
                <a:ln>
                  <a:noFill/>
                </a:ln>
                <a:effectLst/>
                <a:uLnTx/>
                <a:uFillTx/>
                <a:latin typeface="Montserrat SemiBold" panose="00000700000000000000" pitchFamily="2" charset="0"/>
                <a:ea typeface="+mn-ea"/>
                <a:cs typeface="+mn-cs"/>
              </a:rPr>
              <a:t>toetsproces</a:t>
            </a:r>
            <a:endPar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endParaRPr>
          </a:p>
        </p:txBody>
      </p:sp>
      <p:sp>
        <p:nvSpPr>
          <p:cNvPr id="28" name="Rechthoek: afgeronde hoeken 27">
            <a:extLst>
              <a:ext uri="{FF2B5EF4-FFF2-40B4-BE49-F238E27FC236}">
                <a16:creationId xmlns:a16="http://schemas.microsoft.com/office/drawing/2014/main" id="{9EED3AF2-2BDB-429E-B7CC-CA7FCE0B150B}"/>
              </a:ext>
            </a:extLst>
          </p:cNvPr>
          <p:cNvSpPr/>
          <p:nvPr/>
        </p:nvSpPr>
        <p:spPr>
          <a:xfrm>
            <a:off x="56932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9" name="Tekstvak 28">
            <a:extLst>
              <a:ext uri="{FF2B5EF4-FFF2-40B4-BE49-F238E27FC236}">
                <a16:creationId xmlns:a16="http://schemas.microsoft.com/office/drawing/2014/main" id="{867964EC-D9E2-43C6-8570-E23B914E936F}"/>
              </a:ext>
            </a:extLst>
          </p:cNvPr>
          <p:cNvSpPr txBox="1"/>
          <p:nvPr/>
        </p:nvSpPr>
        <p:spPr>
          <a:xfrm>
            <a:off x="5707047" y="3773705"/>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30" name="Rechthoek: afgeronde hoeken 29">
            <a:extLst>
              <a:ext uri="{FF2B5EF4-FFF2-40B4-BE49-F238E27FC236}">
                <a16:creationId xmlns:a16="http://schemas.microsoft.com/office/drawing/2014/main" id="{24C3CD1C-D86E-478A-96D1-D1CC179E98D7}"/>
              </a:ext>
            </a:extLst>
          </p:cNvPr>
          <p:cNvSpPr/>
          <p:nvPr/>
        </p:nvSpPr>
        <p:spPr>
          <a:xfrm>
            <a:off x="6998623" y="7656971"/>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Datakwaliteit</a:t>
            </a:r>
          </a:p>
        </p:txBody>
      </p:sp>
      <p:sp>
        <p:nvSpPr>
          <p:cNvPr id="31" name="Rechthoek: afgeronde hoeken 30">
            <a:extLst>
              <a:ext uri="{FF2B5EF4-FFF2-40B4-BE49-F238E27FC236}">
                <a16:creationId xmlns:a16="http://schemas.microsoft.com/office/drawing/2014/main" id="{A7E735AD-E944-425C-B1C6-2455C6168AED}"/>
              </a:ext>
            </a:extLst>
          </p:cNvPr>
          <p:cNvSpPr/>
          <p:nvPr/>
        </p:nvSpPr>
        <p:spPr>
          <a:xfrm>
            <a:off x="6998623" y="11517111"/>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Index op impact</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32" name="Rechthoek: afgeronde hoeken 31">
            <a:extLst>
              <a:ext uri="{FF2B5EF4-FFF2-40B4-BE49-F238E27FC236}">
                <a16:creationId xmlns:a16="http://schemas.microsoft.com/office/drawing/2014/main" id="{516BB83F-DE7B-40A3-824E-934689D365E0}"/>
              </a:ext>
            </a:extLst>
          </p:cNvPr>
          <p:cNvSpPr/>
          <p:nvPr/>
        </p:nvSpPr>
        <p:spPr>
          <a:xfrm>
            <a:off x="6998623" y="9580317"/>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Inzicht in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anbi’s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33" name="Rechthoek: afgeronde hoeken 32">
            <a:extLst>
              <a:ext uri="{FF2B5EF4-FFF2-40B4-BE49-F238E27FC236}">
                <a16:creationId xmlns:a16="http://schemas.microsoft.com/office/drawing/2014/main" id="{FDF72830-7420-40AD-95C5-B6F92D19DEFA}"/>
              </a:ext>
            </a:extLst>
          </p:cNvPr>
          <p:cNvSpPr/>
          <p:nvPr/>
        </p:nvSpPr>
        <p:spPr>
          <a:xfrm>
            <a:off x="6998623" y="10506957"/>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Nieuwe doelgroep</a:t>
            </a:r>
          </a:p>
        </p:txBody>
      </p:sp>
      <p:sp>
        <p:nvSpPr>
          <p:cNvPr id="34" name="Rechthoek: afgeronde hoeken 33">
            <a:extLst>
              <a:ext uri="{FF2B5EF4-FFF2-40B4-BE49-F238E27FC236}">
                <a16:creationId xmlns:a16="http://schemas.microsoft.com/office/drawing/2014/main" id="{25AC89A2-6E76-452E-BCFC-3DF26AF037BD}"/>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37" name="Rechthoek: afgeronde hoeken 36">
            <a:extLst>
              <a:ext uri="{FF2B5EF4-FFF2-40B4-BE49-F238E27FC236}">
                <a16:creationId xmlns:a16="http://schemas.microsoft.com/office/drawing/2014/main" id="{57591830-1644-4640-9F08-79C12C27B1B1}"/>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8" name="Rechthoek: afgeronde hoeken 37">
            <a:extLst>
              <a:ext uri="{FF2B5EF4-FFF2-40B4-BE49-F238E27FC236}">
                <a16:creationId xmlns:a16="http://schemas.microsoft.com/office/drawing/2014/main" id="{4E702E5B-1582-41C2-BADD-3331EF30FB46}"/>
              </a:ext>
            </a:extLst>
          </p:cNvPr>
          <p:cNvSpPr/>
          <p:nvPr/>
        </p:nvSpPr>
        <p:spPr>
          <a:xfrm>
            <a:off x="14743489" y="8588410"/>
            <a:ext cx="7337426" cy="921734"/>
          </a:xfrm>
          <a:prstGeom prst="roundRect">
            <a:avLst>
              <a:gd name="adj" fmla="val 16678"/>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39" name="Tekstvak 38">
            <a:extLst>
              <a:ext uri="{FF2B5EF4-FFF2-40B4-BE49-F238E27FC236}">
                <a16:creationId xmlns:a16="http://schemas.microsoft.com/office/drawing/2014/main" id="{8DB5187D-6C2F-4F15-BFDE-0827BAD7C88D}"/>
              </a:ext>
            </a:extLst>
          </p:cNvPr>
          <p:cNvSpPr txBox="1"/>
          <p:nvPr/>
        </p:nvSpPr>
        <p:spPr>
          <a:xfrm>
            <a:off x="14743489" y="8568895"/>
            <a:ext cx="7337426" cy="1338828"/>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Nieuwe doelgroep</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Verkennen mogelijkheden (</a:t>
            </a:r>
            <a:r>
              <a:rPr lang="nl-NL" sz="2400" kern="1200" dirty="0" err="1">
                <a:solidFill>
                  <a:prstClr val="black"/>
                </a:solidFill>
                <a:latin typeface="Montserrat" panose="00000500000000000000" pitchFamily="2" charset="0"/>
              </a:rPr>
              <a:t>prepare</a:t>
            </a:r>
            <a:r>
              <a:rPr lang="nl-NL" sz="2400" kern="1200" dirty="0">
                <a:solidFill>
                  <a:prstClr val="black"/>
                </a:solidFill>
                <a:latin typeface="Montserrat" panose="00000500000000000000" pitchFamily="2" charset="0"/>
              </a:rPr>
              <a:t> more)</a:t>
            </a:r>
          </a:p>
          <a:p>
            <a:pPr marL="171450" indent="-171450" defTabSz="457200" hangingPunct="1">
              <a:lnSpc>
                <a:spcPct val="100000"/>
              </a:lnSpc>
              <a:spcBef>
                <a:spcPts val="0"/>
              </a:spcBef>
              <a:buFont typeface="Arial" panose="020B0604020202020204" pitchFamily="34" charset="0"/>
              <a:buChar char="•"/>
            </a:pPr>
            <a:endParaRPr lang="nl-NL" sz="2400" kern="1200" dirty="0">
              <a:solidFill>
                <a:prstClr val="black"/>
              </a:solidFill>
              <a:latin typeface="Montserrat" panose="00000500000000000000" pitchFamily="2" charset="0"/>
              <a:ea typeface="+mn-ea"/>
              <a:cs typeface="+mn-cs"/>
            </a:endParaRPr>
          </a:p>
        </p:txBody>
      </p:sp>
      <p:sp>
        <p:nvSpPr>
          <p:cNvPr id="40" name="Rechthoek: afgeronde hoeken 39">
            <a:extLst>
              <a:ext uri="{FF2B5EF4-FFF2-40B4-BE49-F238E27FC236}">
                <a16:creationId xmlns:a16="http://schemas.microsoft.com/office/drawing/2014/main" id="{A56D5DEA-9EF9-4E7F-BFB1-15DECDEEE8A7}"/>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1081253157"/>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1198759" cy="1198118"/>
          </a:xfrm>
          <a:prstGeom prst="rect">
            <a:avLst/>
          </a:prstGeom>
        </p:spPr>
        <p:txBody>
          <a:bodyPr/>
          <a:lstStyle/>
          <a:p>
            <a:r>
              <a:rPr lang="nl-NL" sz="5000" dirty="0">
                <a:solidFill>
                  <a:srgbClr val="003399"/>
                </a:solidFill>
              </a:rPr>
              <a:t>4.d ONDERZOEKEN – Data O&amp;O met Communicatie</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22</a:t>
            </a:fld>
            <a:endParaRP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2077492"/>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rPr>
              <a:t>Nederlandse Donateurs Panel</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Vertrouwen particuliere donors in goede doelen</a:t>
            </a:r>
          </a:p>
          <a:p>
            <a:pPr marL="171450" indent="-171450" defTabSz="457200" hangingPunct="1">
              <a:lnSpc>
                <a:spcPct val="100000"/>
              </a:lnSpc>
              <a:spcBef>
                <a:spcPts val="0"/>
              </a:spcBef>
              <a:buFont typeface="Arial" panose="020B0604020202020204" pitchFamily="34" charset="0"/>
              <a:buChar char="•"/>
            </a:pPr>
            <a:endParaRPr lang="nl-NL" sz="2400" kern="1200" dirty="0">
              <a:solidFill>
                <a:prstClr val="black"/>
              </a:solidFill>
              <a:latin typeface="Montserrat" panose="000005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endParaRPr lang="nl-NL" sz="2400" kern="1200" dirty="0">
              <a:solidFill>
                <a:prstClr val="black"/>
              </a:solidFill>
              <a:latin typeface="Montserrat" panose="00000500000000000000" pitchFamily="2" charset="0"/>
              <a:ea typeface="+mn-ea"/>
              <a:cs typeface="+mn-cs"/>
            </a:endParaRP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Toezicht &amp; Vertrouwen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 kaart brengen hoe zelfregulering (achter de schermen) effect heeft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Versterken van het Erkenningsstelsel met nieuwe doelgroepen, moresprudentie, visie op winst, enz. en met externe financiering</a:t>
            </a:r>
          </a:p>
        </p:txBody>
      </p:sp>
      <p:sp>
        <p:nvSpPr>
          <p:cNvPr id="34" name="Rechthoek: afgeronde hoeken 33">
            <a:extLst>
              <a:ext uri="{FF2B5EF4-FFF2-40B4-BE49-F238E27FC236}">
                <a16:creationId xmlns:a16="http://schemas.microsoft.com/office/drawing/2014/main" id="{25AC89A2-6E76-452E-BCFC-3DF26AF037BD}"/>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37" name="Rechthoek: afgeronde hoeken 36">
            <a:extLst>
              <a:ext uri="{FF2B5EF4-FFF2-40B4-BE49-F238E27FC236}">
                <a16:creationId xmlns:a16="http://schemas.microsoft.com/office/drawing/2014/main" id="{57591830-1644-4640-9F08-79C12C27B1B1}"/>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40" name="Rechthoek: afgeronde hoeken 39">
            <a:extLst>
              <a:ext uri="{FF2B5EF4-FFF2-40B4-BE49-F238E27FC236}">
                <a16:creationId xmlns:a16="http://schemas.microsoft.com/office/drawing/2014/main" id="{BEBC86B6-A56E-4C9E-BB39-3956104A4D0A}"/>
              </a:ext>
            </a:extLst>
          </p:cNvPr>
          <p:cNvSpPr/>
          <p:nvPr/>
        </p:nvSpPr>
        <p:spPr>
          <a:xfrm>
            <a:off x="14743489" y="6835750"/>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Tekstvak 40">
            <a:extLst>
              <a:ext uri="{FF2B5EF4-FFF2-40B4-BE49-F238E27FC236}">
                <a16:creationId xmlns:a16="http://schemas.microsoft.com/office/drawing/2014/main" id="{6F56DBC7-5AE9-460B-90EF-1F356AB2A10F}"/>
              </a:ext>
            </a:extLst>
          </p:cNvPr>
          <p:cNvSpPr txBox="1"/>
          <p:nvPr/>
        </p:nvSpPr>
        <p:spPr>
          <a:xfrm>
            <a:off x="14743489" y="6858000"/>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Staat van de sector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Sector goeddoen (in macro perspectief) vergelijkbaar maken met andere sectoren (bijv. CBS monitor brede welvaart)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Verkennen Europese context (ICFO en ERNOP)</a:t>
            </a:r>
          </a:p>
        </p:txBody>
      </p:sp>
      <p:sp>
        <p:nvSpPr>
          <p:cNvPr id="46" name="Rechthoek: afgeronde hoeken 45">
            <a:extLst>
              <a:ext uri="{FF2B5EF4-FFF2-40B4-BE49-F238E27FC236}">
                <a16:creationId xmlns:a16="http://schemas.microsoft.com/office/drawing/2014/main" id="{A8D911BD-67A6-4326-9E89-36E5FED09371}"/>
              </a:ext>
            </a:extLst>
          </p:cNvPr>
          <p:cNvSpPr/>
          <p:nvPr/>
        </p:nvSpPr>
        <p:spPr>
          <a:xfrm>
            <a:off x="2157005"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7" name="Tekstvak 46">
            <a:extLst>
              <a:ext uri="{FF2B5EF4-FFF2-40B4-BE49-F238E27FC236}">
                <a16:creationId xmlns:a16="http://schemas.microsoft.com/office/drawing/2014/main" id="{EFCB4AF1-5737-412C-B78C-71268361A94C}"/>
              </a:ext>
            </a:extLst>
          </p:cNvPr>
          <p:cNvSpPr txBox="1"/>
          <p:nvPr/>
        </p:nvSpPr>
        <p:spPr>
          <a:xfrm>
            <a:off x="2170848" y="3773705"/>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52" name="Rechthoek: afgeronde hoeken 51">
            <a:extLst>
              <a:ext uri="{FF2B5EF4-FFF2-40B4-BE49-F238E27FC236}">
                <a16:creationId xmlns:a16="http://schemas.microsoft.com/office/drawing/2014/main" id="{24071DFE-E82E-42EB-B45C-B72D5E6E8FCD}"/>
              </a:ext>
            </a:extLst>
          </p:cNvPr>
          <p:cNvSpPr/>
          <p:nvPr/>
        </p:nvSpPr>
        <p:spPr>
          <a:xfrm>
            <a:off x="3448581" y="765719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latin typeface="Montserrat SemiBold" panose="00000700000000000000" pitchFamily="2" charset="0"/>
              </a:rPr>
              <a:t>Datakwaliteit</a:t>
            </a:r>
            <a:endPar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endParaRPr>
          </a:p>
        </p:txBody>
      </p:sp>
      <p:sp>
        <p:nvSpPr>
          <p:cNvPr id="53" name="Rechthoek: afgeronde hoeken 52">
            <a:extLst>
              <a:ext uri="{FF2B5EF4-FFF2-40B4-BE49-F238E27FC236}">
                <a16:creationId xmlns:a16="http://schemas.microsoft.com/office/drawing/2014/main" id="{733F6089-3B03-4B98-B890-3DE7A6C9F567}"/>
              </a:ext>
            </a:extLst>
          </p:cNvPr>
          <p:cNvSpPr/>
          <p:nvPr/>
        </p:nvSpPr>
        <p:spPr>
          <a:xfrm>
            <a:off x="6998626" y="765719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NDP</a:t>
            </a:r>
          </a:p>
        </p:txBody>
      </p:sp>
      <p:sp>
        <p:nvSpPr>
          <p:cNvPr id="54" name="Rechthoek: afgeronde hoeken 53">
            <a:extLst>
              <a:ext uri="{FF2B5EF4-FFF2-40B4-BE49-F238E27FC236}">
                <a16:creationId xmlns:a16="http://schemas.microsoft.com/office/drawing/2014/main" id="{80CDCCE9-A6D6-444A-9C78-F7B7D17507B6}"/>
              </a:ext>
            </a:extLst>
          </p:cNvPr>
          <p:cNvSpPr/>
          <p:nvPr/>
        </p:nvSpPr>
        <p:spPr>
          <a:xfrm>
            <a:off x="3448581" y="1151733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Index op impact</a:t>
            </a:r>
          </a:p>
        </p:txBody>
      </p:sp>
      <p:sp>
        <p:nvSpPr>
          <p:cNvPr id="55" name="Rechthoek: afgeronde hoeken 54">
            <a:extLst>
              <a:ext uri="{FF2B5EF4-FFF2-40B4-BE49-F238E27FC236}">
                <a16:creationId xmlns:a16="http://schemas.microsoft.com/office/drawing/2014/main" id="{D97A6E0F-1181-4157-B702-709E4E6BA30A}"/>
              </a:ext>
            </a:extLst>
          </p:cNvPr>
          <p:cNvSpPr/>
          <p:nvPr/>
        </p:nvSpPr>
        <p:spPr>
          <a:xfrm>
            <a:off x="6998626" y="1151733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&amp; Vertrouwen</a:t>
            </a:r>
          </a:p>
        </p:txBody>
      </p:sp>
      <p:sp>
        <p:nvSpPr>
          <p:cNvPr id="56" name="Rechthoek: afgeronde hoeken 55">
            <a:extLst>
              <a:ext uri="{FF2B5EF4-FFF2-40B4-BE49-F238E27FC236}">
                <a16:creationId xmlns:a16="http://schemas.microsoft.com/office/drawing/2014/main" id="{92A438F8-F1CC-4C7C-89B3-E889D44414E2}"/>
              </a:ext>
            </a:extLst>
          </p:cNvPr>
          <p:cNvSpPr/>
          <p:nvPr/>
        </p:nvSpPr>
        <p:spPr>
          <a:xfrm>
            <a:off x="3448581" y="9580536"/>
            <a:ext cx="3314345" cy="808604"/>
          </a:xfrm>
          <a:prstGeom prst="roundRect">
            <a:avLst>
              <a:gd name="adj" fmla="val 16836"/>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Inzicht in </a:t>
            </a:r>
            <a:r>
              <a:rPr kumimoji="0" lang="nl-NL" sz="2400" b="0" i="0" u="none" strike="noStrike" kern="1200" cap="none" spc="0" normalizeH="0" baseline="0" noProof="0" dirty="0" err="1">
                <a:ln>
                  <a:noFill/>
                </a:ln>
                <a:effectLst/>
                <a:uLnTx/>
                <a:uFillTx/>
                <a:latin typeface="Montserrat SemiBold" panose="00000700000000000000" pitchFamily="2" charset="0"/>
                <a:ea typeface="+mn-ea"/>
                <a:cs typeface="+mn-cs"/>
              </a:rPr>
              <a:t>anbi’s</a:t>
            </a:r>
            <a:endPar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endParaRPr>
          </a:p>
        </p:txBody>
      </p:sp>
      <p:sp>
        <p:nvSpPr>
          <p:cNvPr id="57" name="Rechthoek: afgeronde hoeken 56">
            <a:extLst>
              <a:ext uri="{FF2B5EF4-FFF2-40B4-BE49-F238E27FC236}">
                <a16:creationId xmlns:a16="http://schemas.microsoft.com/office/drawing/2014/main" id="{B013B7EE-C5CE-412A-80D4-008CBEEE27F9}"/>
              </a:ext>
            </a:extLst>
          </p:cNvPr>
          <p:cNvSpPr/>
          <p:nvPr/>
        </p:nvSpPr>
        <p:spPr>
          <a:xfrm>
            <a:off x="6998626" y="9580536"/>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Staat van de sector</a:t>
            </a:r>
          </a:p>
        </p:txBody>
      </p:sp>
      <p:sp>
        <p:nvSpPr>
          <p:cNvPr id="58" name="Rechthoek: afgeronde hoeken 57">
            <a:extLst>
              <a:ext uri="{FF2B5EF4-FFF2-40B4-BE49-F238E27FC236}">
                <a16:creationId xmlns:a16="http://schemas.microsoft.com/office/drawing/2014/main" id="{3ACF86E4-FD4E-42A0-889D-115BFFE2DFBB}"/>
              </a:ext>
            </a:extLst>
          </p:cNvPr>
          <p:cNvSpPr/>
          <p:nvPr/>
        </p:nvSpPr>
        <p:spPr>
          <a:xfrm>
            <a:off x="3448581" y="10507176"/>
            <a:ext cx="3314345" cy="808604"/>
          </a:xfrm>
          <a:prstGeom prst="roundRect">
            <a:avLst>
              <a:gd name="adj" fmla="val 16836"/>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Nieuwe doelgroep</a:t>
            </a:r>
          </a:p>
        </p:txBody>
      </p:sp>
      <p:sp>
        <p:nvSpPr>
          <p:cNvPr id="24" name="Rechthoek: afgeronde hoeken 23">
            <a:extLst>
              <a:ext uri="{FF2B5EF4-FFF2-40B4-BE49-F238E27FC236}">
                <a16:creationId xmlns:a16="http://schemas.microsoft.com/office/drawing/2014/main" id="{49EF6BBC-A4A1-4C76-9F60-8AC0EA17EA28}"/>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3052976221"/>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hthoek: afgeronde hoeken 16">
            <a:extLst>
              <a:ext uri="{FF2B5EF4-FFF2-40B4-BE49-F238E27FC236}">
                <a16:creationId xmlns:a16="http://schemas.microsoft.com/office/drawing/2014/main" id="{215F872D-3DB4-45B9-8094-A662AEBA05DA}"/>
              </a:ext>
            </a:extLst>
          </p:cNvPr>
          <p:cNvSpPr/>
          <p:nvPr/>
        </p:nvSpPr>
        <p:spPr>
          <a:xfrm>
            <a:off x="2157004"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sz="5000" dirty="0">
                <a:solidFill>
                  <a:srgbClr val="003399"/>
                </a:solidFill>
              </a:rPr>
              <a:t>4.e INFORMEREN – Communicatie </a:t>
            </a:r>
            <a:endParaRPr sz="5000"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23</a:t>
            </a:fld>
            <a:endParaRPr/>
          </a:p>
        </p:txBody>
      </p:sp>
      <p:sp>
        <p:nvSpPr>
          <p:cNvPr id="22" name="Rechthoek: afgeronde hoeken 21">
            <a:extLst>
              <a:ext uri="{FF2B5EF4-FFF2-40B4-BE49-F238E27FC236}">
                <a16:creationId xmlns:a16="http://schemas.microsoft.com/office/drawing/2014/main" id="{5D5B93C1-3B8C-4875-B0AD-1DC87F9FF3D4}"/>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24" name="Rechthoek: afgeronde hoeken 23">
            <a:extLst>
              <a:ext uri="{FF2B5EF4-FFF2-40B4-BE49-F238E27FC236}">
                <a16:creationId xmlns:a16="http://schemas.microsoft.com/office/drawing/2014/main" id="{ED068313-F933-4101-A818-3140D1DF683E}"/>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13" name="Tekstvak 12">
            <a:extLst>
              <a:ext uri="{FF2B5EF4-FFF2-40B4-BE49-F238E27FC236}">
                <a16:creationId xmlns:a16="http://schemas.microsoft.com/office/drawing/2014/main" id="{C53532AA-5957-4867-816B-E1FF6F35F3E0}"/>
              </a:ext>
            </a:extLst>
          </p:cNvPr>
          <p:cNvSpPr txBox="1"/>
          <p:nvPr/>
        </p:nvSpPr>
        <p:spPr>
          <a:xfrm>
            <a:off x="2157004" y="3773705"/>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lang="nl-NL" sz="4800" kern="1200" dirty="0">
                <a:solidFill>
                  <a:prstClr val="black"/>
                </a:solidFill>
                <a:latin typeface="Montserrat SemiBold" panose="00000700000000000000" pitchFamily="2" charset="0"/>
                <a:ea typeface="+mn-ea"/>
                <a:cs typeface="+mn-cs"/>
              </a:rPr>
              <a:t>INFORMEREN</a:t>
            </a:r>
            <a:endPar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endParaRP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14" name="Tekstvak 13">
            <a:extLst>
              <a:ext uri="{FF2B5EF4-FFF2-40B4-BE49-F238E27FC236}">
                <a16:creationId xmlns:a16="http://schemas.microsoft.com/office/drawing/2014/main" id="{8DEE78A4-774D-40F8-8F9F-219A6AE58E8F}"/>
              </a:ext>
            </a:extLst>
          </p:cNvPr>
          <p:cNvSpPr txBox="1"/>
          <p:nvPr/>
        </p:nvSpPr>
        <p:spPr>
          <a:xfrm>
            <a:off x="8671560" y="3796874"/>
            <a:ext cx="13409355" cy="7248138"/>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Toelichting</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De afgelopen jaren hebben we geïnvesteerd in onze nieuwe positionering en onze naamsbekendheid. Dat zetten we de komende jaren voort zodat onze naamsbekendheid groeit.</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Onze rol richting gevers en de samenleving is het voeden van maatschappelijk debat met feiten. We willen daarmee discussie op basis van onderbuikgevoel zo veel mogelijk voorkomen. Dat betekent dat we tekst en uitleg geven bij veel voorkomende vragen die leven bij gevers en de samenleving.</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Van subsidiërende ministeries en gemeenten verlangen we dat zij vragen naar de CBF-Erkenning en deze ook steeds meer vereisen. Als zij bouwen op onze organisatietoets kunnen zij zich toeleggen op de inhoudelijke </a:t>
            </a:r>
            <a:r>
              <a:rPr lang="nl-NL" sz="2400" kern="1200" dirty="0" err="1">
                <a:solidFill>
                  <a:prstClr val="black"/>
                </a:solidFill>
                <a:latin typeface="Montserrat" panose="00000500000000000000" pitchFamily="2" charset="0"/>
                <a:ea typeface="+mn-ea"/>
                <a:cs typeface="+mn-cs"/>
              </a:rPr>
              <a:t>subsisie</a:t>
            </a:r>
            <a:r>
              <a:rPr lang="nl-NL" sz="2400" kern="1200" dirty="0">
                <a:solidFill>
                  <a:prstClr val="black"/>
                </a:solidFill>
                <a:latin typeface="Montserrat" panose="00000500000000000000" pitchFamily="2" charset="0"/>
                <a:ea typeface="+mn-ea"/>
                <a:cs typeface="+mn-cs"/>
              </a:rPr>
              <a:t> aanvraag.</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We zijn kennispartner in de politieke dialoog en het maatschappelijke debat overal waar dat aan de sector goeddoen raakt.</a:t>
            </a:r>
          </a:p>
          <a:p>
            <a:pPr defTabSz="457200" hangingPunct="1">
              <a:lnSpc>
                <a:spcPct val="100000"/>
              </a:lnSpc>
              <a:spcBef>
                <a:spcPts val="0"/>
              </a:spcBef>
            </a:pPr>
            <a:endParaRPr lang="nl-NL" sz="2400" kern="1200" dirty="0">
              <a:solidFill>
                <a:prstClr val="black"/>
              </a:solidFill>
              <a:latin typeface="Montserrat" panose="00000500000000000000" pitchFamily="2" charset="0"/>
              <a:ea typeface="+mn-ea"/>
              <a:cs typeface="+mn-cs"/>
            </a:endParaRP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Samen met andere leden van </a:t>
            </a:r>
            <a:r>
              <a:rPr lang="nl-NL" sz="2400" kern="1200" dirty="0" err="1">
                <a:solidFill>
                  <a:prstClr val="black"/>
                </a:solidFill>
                <a:latin typeface="Montserrat" panose="00000500000000000000" pitchFamily="2" charset="0"/>
                <a:ea typeface="+mn-ea"/>
                <a:cs typeface="+mn-cs"/>
              </a:rPr>
              <a:t>Charity</a:t>
            </a:r>
            <a:r>
              <a:rPr lang="nl-NL" sz="2400" kern="1200" dirty="0">
                <a:solidFill>
                  <a:prstClr val="black"/>
                </a:solidFill>
                <a:latin typeface="Montserrat" panose="00000500000000000000" pitchFamily="2" charset="0"/>
                <a:ea typeface="+mn-ea"/>
                <a:cs typeface="+mn-cs"/>
              </a:rPr>
              <a:t> Monitoring Worldwide zijn we op de hoogte van relevante Europese ontwikkelingen die het toezicht op de </a:t>
            </a:r>
            <a:r>
              <a:rPr lang="nl-NL" sz="2400" kern="1200" dirty="0" err="1">
                <a:solidFill>
                  <a:prstClr val="black"/>
                </a:solidFill>
                <a:latin typeface="Montserrat" panose="00000500000000000000" pitchFamily="2" charset="0"/>
                <a:ea typeface="+mn-ea"/>
                <a:cs typeface="+mn-cs"/>
              </a:rPr>
              <a:t>goededoelen</a:t>
            </a:r>
            <a:r>
              <a:rPr lang="nl-NL" sz="2400" kern="1200" dirty="0">
                <a:solidFill>
                  <a:prstClr val="black"/>
                </a:solidFill>
                <a:latin typeface="Montserrat" panose="00000500000000000000" pitchFamily="2" charset="0"/>
                <a:ea typeface="+mn-ea"/>
                <a:cs typeface="+mn-cs"/>
              </a:rPr>
              <a:t> sector raken.</a:t>
            </a:r>
          </a:p>
        </p:txBody>
      </p:sp>
      <p:sp>
        <p:nvSpPr>
          <p:cNvPr id="15" name="Rechthoek: afgeronde hoeken 14">
            <a:extLst>
              <a:ext uri="{FF2B5EF4-FFF2-40B4-BE49-F238E27FC236}">
                <a16:creationId xmlns:a16="http://schemas.microsoft.com/office/drawing/2014/main" id="{6BD88432-473B-4829-9B49-88CA4B98D2F6}"/>
              </a:ext>
            </a:extLst>
          </p:cNvPr>
          <p:cNvSpPr/>
          <p:nvPr/>
        </p:nvSpPr>
        <p:spPr>
          <a:xfrm>
            <a:off x="8473440" y="3781977"/>
            <a:ext cx="13607475" cy="9163814"/>
          </a:xfrm>
          <a:prstGeom prst="roundRect">
            <a:avLst>
              <a:gd name="adj" fmla="val 3148"/>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6" name="Rechthoek: afgeronde hoeken 15">
            <a:extLst>
              <a:ext uri="{FF2B5EF4-FFF2-40B4-BE49-F238E27FC236}">
                <a16:creationId xmlns:a16="http://schemas.microsoft.com/office/drawing/2014/main" id="{72F74069-B858-4B44-85AA-F5A37A7F8CE1}"/>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952980825"/>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1198759" cy="1198118"/>
          </a:xfrm>
          <a:prstGeom prst="rect">
            <a:avLst/>
          </a:prstGeom>
        </p:spPr>
        <p:txBody>
          <a:bodyPr/>
          <a:lstStyle/>
          <a:p>
            <a:r>
              <a:rPr lang="nl-NL" sz="5000" dirty="0">
                <a:solidFill>
                  <a:srgbClr val="003399"/>
                </a:solidFill>
              </a:rPr>
              <a:t>4.e INFORMEREN – Communicatie</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24</a:t>
            </a:fld>
            <a:endParaRP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rPr>
              <a:t>Bekendheid</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Publiciteitscampagne draagt bij aan vergroting naamsbekendheid en ‘tag on’- campagne resulteert in een multiplier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Logo gebruik door Erkende organisaties in hun uitingen verbeteren</a:t>
            </a: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816156"/>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Dialoog &amp; inzicht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Vragen &amp; signalen vanuit het publiek beantwoorden en afhandelen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Uitbreiden van de vraagbaak</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Naar buiten treden via media en eigen kanalen met standpunten toezichthouder =&gt; van onderbuik naar nuance</a:t>
            </a:r>
          </a:p>
        </p:txBody>
      </p:sp>
      <p:sp>
        <p:nvSpPr>
          <p:cNvPr id="34" name="Rechthoek: afgeronde hoeken 33">
            <a:extLst>
              <a:ext uri="{FF2B5EF4-FFF2-40B4-BE49-F238E27FC236}">
                <a16:creationId xmlns:a16="http://schemas.microsoft.com/office/drawing/2014/main" id="{25AC89A2-6E76-452E-BCFC-3DF26AF037BD}"/>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37" name="Rechthoek: afgeronde hoeken 36">
            <a:extLst>
              <a:ext uri="{FF2B5EF4-FFF2-40B4-BE49-F238E27FC236}">
                <a16:creationId xmlns:a16="http://schemas.microsoft.com/office/drawing/2014/main" id="{57591830-1644-4640-9F08-79C12C27B1B1}"/>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40" name="Rechthoek: afgeronde hoeken 39">
            <a:extLst>
              <a:ext uri="{FF2B5EF4-FFF2-40B4-BE49-F238E27FC236}">
                <a16:creationId xmlns:a16="http://schemas.microsoft.com/office/drawing/2014/main" id="{BEBC86B6-A56E-4C9E-BB39-3956104A4D0A}"/>
              </a:ext>
            </a:extLst>
          </p:cNvPr>
          <p:cNvSpPr/>
          <p:nvPr/>
        </p:nvSpPr>
        <p:spPr>
          <a:xfrm>
            <a:off x="14743489" y="6835750"/>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Tekstvak 40">
            <a:extLst>
              <a:ext uri="{FF2B5EF4-FFF2-40B4-BE49-F238E27FC236}">
                <a16:creationId xmlns:a16="http://schemas.microsoft.com/office/drawing/2014/main" id="{6F56DBC7-5AE9-460B-90EF-1F356AB2A10F}"/>
              </a:ext>
            </a:extLst>
          </p:cNvPr>
          <p:cNvSpPr txBox="1"/>
          <p:nvPr/>
        </p:nvSpPr>
        <p:spPr>
          <a:xfrm>
            <a:off x="14743489" y="6858000"/>
            <a:ext cx="7337426"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Autoriteit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Subsidieverstrekkende ministeries vereisen de Erkenning, denk aan BuZa, OCW, </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Gemeenten, banken, loterijen, notarissen, enz.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(bekrachtigen) de Erkenning door daarnaar te vragen of die te vereisen.</a:t>
            </a:r>
          </a:p>
        </p:txBody>
      </p:sp>
      <p:sp>
        <p:nvSpPr>
          <p:cNvPr id="52" name="Rechthoek: afgeronde hoeken 51">
            <a:extLst>
              <a:ext uri="{FF2B5EF4-FFF2-40B4-BE49-F238E27FC236}">
                <a16:creationId xmlns:a16="http://schemas.microsoft.com/office/drawing/2014/main" id="{24071DFE-E82E-42EB-B45C-B72D5E6E8FCD}"/>
              </a:ext>
            </a:extLst>
          </p:cNvPr>
          <p:cNvSpPr/>
          <p:nvPr/>
        </p:nvSpPr>
        <p:spPr>
          <a:xfrm>
            <a:off x="3448581" y="765719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NDP</a:t>
            </a:r>
          </a:p>
        </p:txBody>
      </p:sp>
      <p:sp>
        <p:nvSpPr>
          <p:cNvPr id="55" name="Rechthoek: afgeronde hoeken 54">
            <a:extLst>
              <a:ext uri="{FF2B5EF4-FFF2-40B4-BE49-F238E27FC236}">
                <a16:creationId xmlns:a16="http://schemas.microsoft.com/office/drawing/2014/main" id="{D97A6E0F-1181-4157-B702-709E4E6BA30A}"/>
              </a:ext>
            </a:extLst>
          </p:cNvPr>
          <p:cNvSpPr/>
          <p:nvPr/>
        </p:nvSpPr>
        <p:spPr>
          <a:xfrm>
            <a:off x="3448581" y="1151733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algn="ctr" defTabSz="457200" hangingPunct="1">
              <a:lnSpc>
                <a:spcPct val="100000"/>
              </a:lnSpc>
              <a:spcBef>
                <a:spcPts val="0"/>
              </a:spcBef>
              <a:defRPr/>
            </a:pPr>
            <a:r>
              <a:rPr lang="nl-NL" sz="2400" kern="1200" dirty="0">
                <a:latin typeface="Montserrat SemiBold" panose="00000700000000000000" pitchFamily="2" charset="0"/>
              </a:rPr>
              <a:t>Toezicht &amp; vertrouwen</a:t>
            </a:r>
          </a:p>
        </p:txBody>
      </p:sp>
      <p:sp>
        <p:nvSpPr>
          <p:cNvPr id="57" name="Rechthoek: afgeronde hoeken 56">
            <a:extLst>
              <a:ext uri="{FF2B5EF4-FFF2-40B4-BE49-F238E27FC236}">
                <a16:creationId xmlns:a16="http://schemas.microsoft.com/office/drawing/2014/main" id="{B013B7EE-C5CE-412A-80D4-008CBEEE27F9}"/>
              </a:ext>
            </a:extLst>
          </p:cNvPr>
          <p:cNvSpPr/>
          <p:nvPr/>
        </p:nvSpPr>
        <p:spPr>
          <a:xfrm>
            <a:off x="3448581" y="9580536"/>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Staat van de sector</a:t>
            </a:r>
          </a:p>
        </p:txBody>
      </p:sp>
      <p:sp>
        <p:nvSpPr>
          <p:cNvPr id="24" name="Rechthoek: afgeronde hoeken 23">
            <a:extLst>
              <a:ext uri="{FF2B5EF4-FFF2-40B4-BE49-F238E27FC236}">
                <a16:creationId xmlns:a16="http://schemas.microsoft.com/office/drawing/2014/main" id="{5AF720E4-C324-4687-8421-BBA0386A8032}"/>
              </a:ext>
            </a:extLst>
          </p:cNvPr>
          <p:cNvSpPr/>
          <p:nvPr/>
        </p:nvSpPr>
        <p:spPr>
          <a:xfrm>
            <a:off x="5679363"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5" name="Tekstvak 24">
            <a:extLst>
              <a:ext uri="{FF2B5EF4-FFF2-40B4-BE49-F238E27FC236}">
                <a16:creationId xmlns:a16="http://schemas.microsoft.com/office/drawing/2014/main" id="{32464884-612F-4ED0-BFDF-9B010F7A5872}"/>
              </a:ext>
            </a:extLst>
          </p:cNvPr>
          <p:cNvSpPr txBox="1"/>
          <p:nvPr/>
        </p:nvSpPr>
        <p:spPr>
          <a:xfrm>
            <a:off x="5693206" y="3773705"/>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lang="nl-NL" sz="4800" kern="1200" dirty="0">
                <a:solidFill>
                  <a:prstClr val="black"/>
                </a:solidFill>
                <a:latin typeface="Montserrat SemiBold" panose="00000700000000000000" pitchFamily="2" charset="0"/>
                <a:ea typeface="+mn-ea"/>
                <a:cs typeface="+mn-cs"/>
              </a:rPr>
              <a:t>INFORMEREN</a:t>
            </a:r>
            <a:endPar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endParaRP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26" name="Rechthoek: afgeronde hoeken 25">
            <a:extLst>
              <a:ext uri="{FF2B5EF4-FFF2-40B4-BE49-F238E27FC236}">
                <a16:creationId xmlns:a16="http://schemas.microsoft.com/office/drawing/2014/main" id="{8794987F-4EF9-4FA4-B683-C44D04D9FCF5}"/>
              </a:ext>
            </a:extLst>
          </p:cNvPr>
          <p:cNvSpPr/>
          <p:nvPr/>
        </p:nvSpPr>
        <p:spPr>
          <a:xfrm>
            <a:off x="6970939" y="765719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Bekendheid</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27" name="Rechthoek: afgeronde hoeken 26">
            <a:extLst>
              <a:ext uri="{FF2B5EF4-FFF2-40B4-BE49-F238E27FC236}">
                <a16:creationId xmlns:a16="http://schemas.microsoft.com/office/drawing/2014/main" id="{BEA8C440-BED4-4E96-A9A8-8DDC072CA28E}"/>
              </a:ext>
            </a:extLst>
          </p:cNvPr>
          <p:cNvSpPr/>
          <p:nvPr/>
        </p:nvSpPr>
        <p:spPr>
          <a:xfrm>
            <a:off x="6970939" y="1151733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Dialoog &amp; inzicht</a:t>
            </a:r>
          </a:p>
        </p:txBody>
      </p:sp>
      <p:sp>
        <p:nvSpPr>
          <p:cNvPr id="28" name="Rechthoek: afgeronde hoeken 27">
            <a:extLst>
              <a:ext uri="{FF2B5EF4-FFF2-40B4-BE49-F238E27FC236}">
                <a16:creationId xmlns:a16="http://schemas.microsoft.com/office/drawing/2014/main" id="{505A653D-B697-44B2-8B12-5D9CF997FFE1}"/>
              </a:ext>
            </a:extLst>
          </p:cNvPr>
          <p:cNvSpPr/>
          <p:nvPr/>
        </p:nvSpPr>
        <p:spPr>
          <a:xfrm>
            <a:off x="6970939" y="9580536"/>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Autoriteit</a:t>
            </a:r>
          </a:p>
        </p:txBody>
      </p:sp>
      <p:sp>
        <p:nvSpPr>
          <p:cNvPr id="23" name="Rechthoek: afgeronde hoeken 22">
            <a:extLst>
              <a:ext uri="{FF2B5EF4-FFF2-40B4-BE49-F238E27FC236}">
                <a16:creationId xmlns:a16="http://schemas.microsoft.com/office/drawing/2014/main" id="{44B02995-1C51-43EA-9592-6EF3CD48D194}"/>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346857091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1198759" cy="1198118"/>
          </a:xfrm>
          <a:prstGeom prst="rect">
            <a:avLst/>
          </a:prstGeom>
        </p:spPr>
        <p:txBody>
          <a:bodyPr/>
          <a:lstStyle/>
          <a:p>
            <a:r>
              <a:rPr lang="nl-NL" sz="5000" dirty="0">
                <a:solidFill>
                  <a:srgbClr val="003399"/>
                </a:solidFill>
              </a:rPr>
              <a:t>4.e INFORMEREN – Communicatie</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25</a:t>
            </a:fld>
            <a:endParaRPr/>
          </a:p>
        </p:txBody>
      </p:sp>
      <p:sp>
        <p:nvSpPr>
          <p:cNvPr id="36" name="Rechthoek: afgeronde hoeken 35">
            <a:extLst>
              <a:ext uri="{FF2B5EF4-FFF2-40B4-BE49-F238E27FC236}">
                <a16:creationId xmlns:a16="http://schemas.microsoft.com/office/drawing/2014/main" id="{CA907A72-5F8D-4280-8956-29E91A54640E}"/>
              </a:ext>
            </a:extLst>
          </p:cNvPr>
          <p:cNvSpPr/>
          <p:nvPr/>
        </p:nvSpPr>
        <p:spPr>
          <a:xfrm>
            <a:off x="14743489" y="3781977"/>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Tekstvak 41">
            <a:extLst>
              <a:ext uri="{FF2B5EF4-FFF2-40B4-BE49-F238E27FC236}">
                <a16:creationId xmlns:a16="http://schemas.microsoft.com/office/drawing/2014/main" id="{9ABDF259-4A5D-4925-A0BB-A5133C3C10F0}"/>
              </a:ext>
            </a:extLst>
          </p:cNvPr>
          <p:cNvSpPr txBox="1"/>
          <p:nvPr/>
        </p:nvSpPr>
        <p:spPr>
          <a:xfrm>
            <a:off x="14743489" y="3796874"/>
            <a:ext cx="7337426" cy="1708160"/>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rPr>
              <a:t>Toezicht en gevers</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Impact van toetsing in kaart brengen en cijfermatig hard maken dat Erkende Goede Doelen hun huis op orde hebben en houden</a:t>
            </a:r>
          </a:p>
        </p:txBody>
      </p:sp>
      <p:sp>
        <p:nvSpPr>
          <p:cNvPr id="49" name="Rechthoek: afgeronde hoeken 48">
            <a:extLst>
              <a:ext uri="{FF2B5EF4-FFF2-40B4-BE49-F238E27FC236}">
                <a16:creationId xmlns:a16="http://schemas.microsoft.com/office/drawing/2014/main" id="{1E8E1270-2DA9-4D08-989B-2C08A238644E}"/>
              </a:ext>
            </a:extLst>
          </p:cNvPr>
          <p:cNvSpPr/>
          <p:nvPr/>
        </p:nvSpPr>
        <p:spPr>
          <a:xfrm>
            <a:off x="14743489" y="9889523"/>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1" name="Tekstvak 50">
            <a:extLst>
              <a:ext uri="{FF2B5EF4-FFF2-40B4-BE49-F238E27FC236}">
                <a16:creationId xmlns:a16="http://schemas.microsoft.com/office/drawing/2014/main" id="{7322E2CF-68F3-4B9A-B995-569221966DA8}"/>
              </a:ext>
            </a:extLst>
          </p:cNvPr>
          <p:cNvSpPr txBox="1"/>
          <p:nvPr/>
        </p:nvSpPr>
        <p:spPr>
          <a:xfrm>
            <a:off x="14743489" y="9889523"/>
            <a:ext cx="7337426" cy="2077492"/>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Best </a:t>
            </a:r>
            <a:r>
              <a:rPr lang="nl-NL" sz="2800" kern="1200" dirty="0" err="1">
                <a:solidFill>
                  <a:srgbClr val="003399"/>
                </a:solidFill>
                <a:latin typeface="Montserrat SemiBold" panose="00000700000000000000" pitchFamily="2" charset="0"/>
                <a:ea typeface="+mn-ea"/>
                <a:cs typeface="+mn-cs"/>
              </a:rPr>
              <a:t>practices</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err="1">
                <a:solidFill>
                  <a:prstClr val="black"/>
                </a:solidFill>
                <a:latin typeface="Montserrat" panose="00000500000000000000" pitchFamily="2" charset="0"/>
              </a:rPr>
              <a:t>Good</a:t>
            </a:r>
            <a:r>
              <a:rPr lang="nl-NL" sz="2400" kern="1200" dirty="0">
                <a:solidFill>
                  <a:prstClr val="black"/>
                </a:solidFill>
                <a:latin typeface="Montserrat" panose="00000500000000000000" pitchFamily="2" charset="0"/>
              </a:rPr>
              <a:t> en best </a:t>
            </a:r>
            <a:r>
              <a:rPr lang="nl-NL" sz="2400" kern="1200" dirty="0" err="1">
                <a:solidFill>
                  <a:prstClr val="black"/>
                </a:solidFill>
                <a:latin typeface="Montserrat" panose="00000500000000000000" pitchFamily="2" charset="0"/>
              </a:rPr>
              <a:t>practices</a:t>
            </a:r>
            <a:r>
              <a:rPr lang="nl-NL" sz="2400" kern="1200" dirty="0">
                <a:solidFill>
                  <a:prstClr val="black"/>
                </a:solidFill>
                <a:latin typeface="Montserrat" panose="00000500000000000000" pitchFamily="2" charset="0"/>
              </a:rPr>
              <a:t> delen met goede doelen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Terugkoppeling toezichtpraktijk aan de normsteller</a:t>
            </a:r>
          </a:p>
        </p:txBody>
      </p:sp>
      <p:sp>
        <p:nvSpPr>
          <p:cNvPr id="34" name="Rechthoek: afgeronde hoeken 33">
            <a:extLst>
              <a:ext uri="{FF2B5EF4-FFF2-40B4-BE49-F238E27FC236}">
                <a16:creationId xmlns:a16="http://schemas.microsoft.com/office/drawing/2014/main" id="{25AC89A2-6E76-452E-BCFC-3DF26AF037BD}"/>
              </a:ext>
            </a:extLst>
          </p:cNvPr>
          <p:cNvSpPr/>
          <p:nvPr/>
        </p:nvSpPr>
        <p:spPr>
          <a:xfrm>
            <a:off x="2157004" y="765719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37" name="Rechthoek: afgeronde hoeken 36">
            <a:extLst>
              <a:ext uri="{FF2B5EF4-FFF2-40B4-BE49-F238E27FC236}">
                <a16:creationId xmlns:a16="http://schemas.microsoft.com/office/drawing/2014/main" id="{57591830-1644-4640-9F08-79C12C27B1B1}"/>
              </a:ext>
            </a:extLst>
          </p:cNvPr>
          <p:cNvSpPr/>
          <p:nvPr/>
        </p:nvSpPr>
        <p:spPr>
          <a:xfrm>
            <a:off x="2157004" y="9580536"/>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40" name="Rechthoek: afgeronde hoeken 39">
            <a:extLst>
              <a:ext uri="{FF2B5EF4-FFF2-40B4-BE49-F238E27FC236}">
                <a16:creationId xmlns:a16="http://schemas.microsoft.com/office/drawing/2014/main" id="{BEBC86B6-A56E-4C9E-BB39-3956104A4D0A}"/>
              </a:ext>
            </a:extLst>
          </p:cNvPr>
          <p:cNvSpPr/>
          <p:nvPr/>
        </p:nvSpPr>
        <p:spPr>
          <a:xfrm>
            <a:off x="14743489" y="6835750"/>
            <a:ext cx="7337426" cy="2674394"/>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Tekstvak 40">
            <a:extLst>
              <a:ext uri="{FF2B5EF4-FFF2-40B4-BE49-F238E27FC236}">
                <a16:creationId xmlns:a16="http://schemas.microsoft.com/office/drawing/2014/main" id="{6F56DBC7-5AE9-460B-90EF-1F356AB2A10F}"/>
              </a:ext>
            </a:extLst>
          </p:cNvPr>
          <p:cNvSpPr txBox="1"/>
          <p:nvPr/>
        </p:nvSpPr>
        <p:spPr>
          <a:xfrm>
            <a:off x="14743489" y="6858000"/>
            <a:ext cx="7337426" cy="2077492"/>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Ontwikkeling door toezicht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Cijfermatig in kaart brengen welke ontwikkeling Erkende Goede Doelen achter de schermen doormaken bij een Erkenningsaanvraag en reguliere toetsing</a:t>
            </a:r>
          </a:p>
        </p:txBody>
      </p:sp>
      <p:sp>
        <p:nvSpPr>
          <p:cNvPr id="52" name="Rechthoek: afgeronde hoeken 51">
            <a:extLst>
              <a:ext uri="{FF2B5EF4-FFF2-40B4-BE49-F238E27FC236}">
                <a16:creationId xmlns:a16="http://schemas.microsoft.com/office/drawing/2014/main" id="{24071DFE-E82E-42EB-B45C-B72D5E6E8FCD}"/>
              </a:ext>
            </a:extLst>
          </p:cNvPr>
          <p:cNvSpPr/>
          <p:nvPr/>
        </p:nvSpPr>
        <p:spPr>
          <a:xfrm>
            <a:off x="3448581" y="765719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Bekendheid</a:t>
            </a:r>
          </a:p>
        </p:txBody>
      </p:sp>
      <p:sp>
        <p:nvSpPr>
          <p:cNvPr id="55" name="Rechthoek: afgeronde hoeken 54">
            <a:extLst>
              <a:ext uri="{FF2B5EF4-FFF2-40B4-BE49-F238E27FC236}">
                <a16:creationId xmlns:a16="http://schemas.microsoft.com/office/drawing/2014/main" id="{D97A6E0F-1181-4157-B702-709E4E6BA30A}"/>
              </a:ext>
            </a:extLst>
          </p:cNvPr>
          <p:cNvSpPr/>
          <p:nvPr/>
        </p:nvSpPr>
        <p:spPr>
          <a:xfrm>
            <a:off x="3448581" y="11517330"/>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algn="ctr" defTabSz="457200" hangingPunct="1">
              <a:lnSpc>
                <a:spcPct val="100000"/>
              </a:lnSpc>
              <a:spcBef>
                <a:spcPts val="0"/>
              </a:spcBef>
              <a:defRPr/>
            </a:pPr>
            <a:r>
              <a:rPr lang="nl-NL" sz="2400" kern="1200" dirty="0">
                <a:latin typeface="Montserrat SemiBold" panose="00000700000000000000" pitchFamily="2" charset="0"/>
              </a:rPr>
              <a:t>Dialoog &amp; inzicht</a:t>
            </a:r>
          </a:p>
        </p:txBody>
      </p:sp>
      <p:sp>
        <p:nvSpPr>
          <p:cNvPr id="57" name="Rechthoek: afgeronde hoeken 56">
            <a:extLst>
              <a:ext uri="{FF2B5EF4-FFF2-40B4-BE49-F238E27FC236}">
                <a16:creationId xmlns:a16="http://schemas.microsoft.com/office/drawing/2014/main" id="{B013B7EE-C5CE-412A-80D4-008CBEEE27F9}"/>
              </a:ext>
            </a:extLst>
          </p:cNvPr>
          <p:cNvSpPr/>
          <p:nvPr/>
        </p:nvSpPr>
        <p:spPr>
          <a:xfrm>
            <a:off x="3448581" y="9580536"/>
            <a:ext cx="3314345" cy="1721796"/>
          </a:xfrm>
          <a:prstGeom prst="roundRect">
            <a:avLst>
              <a:gd name="adj" fmla="val 7212"/>
            </a:avLst>
          </a:prstGeom>
          <a:noFill/>
          <a:ln w="12700" cap="flat" cmpd="sng" algn="ctr">
            <a:solidFill>
              <a:srgbClr val="666666"/>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effectLst/>
                <a:uLnTx/>
                <a:uFillTx/>
                <a:latin typeface="Montserrat SemiBold" panose="00000700000000000000" pitchFamily="2" charset="0"/>
                <a:ea typeface="+mn-ea"/>
                <a:cs typeface="+mn-cs"/>
              </a:rPr>
              <a:t>Autoriteit</a:t>
            </a:r>
          </a:p>
        </p:txBody>
      </p:sp>
      <p:sp>
        <p:nvSpPr>
          <p:cNvPr id="24" name="Rechthoek: afgeronde hoeken 23">
            <a:extLst>
              <a:ext uri="{FF2B5EF4-FFF2-40B4-BE49-F238E27FC236}">
                <a16:creationId xmlns:a16="http://schemas.microsoft.com/office/drawing/2014/main" id="{5AF720E4-C324-4687-8421-BBA0386A8032}"/>
              </a:ext>
            </a:extLst>
          </p:cNvPr>
          <p:cNvSpPr/>
          <p:nvPr/>
        </p:nvSpPr>
        <p:spPr>
          <a:xfrm>
            <a:off x="2157005" y="3773705"/>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25" name="Tekstvak 24">
            <a:extLst>
              <a:ext uri="{FF2B5EF4-FFF2-40B4-BE49-F238E27FC236}">
                <a16:creationId xmlns:a16="http://schemas.microsoft.com/office/drawing/2014/main" id="{32464884-612F-4ED0-BFDF-9B010F7A5872}"/>
              </a:ext>
            </a:extLst>
          </p:cNvPr>
          <p:cNvSpPr txBox="1"/>
          <p:nvPr/>
        </p:nvSpPr>
        <p:spPr>
          <a:xfrm>
            <a:off x="2154152" y="3773705"/>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lang="nl-NL" sz="4800" kern="1200" dirty="0">
                <a:solidFill>
                  <a:prstClr val="black"/>
                </a:solidFill>
                <a:latin typeface="Montserrat SemiBold" panose="00000700000000000000" pitchFamily="2" charset="0"/>
                <a:ea typeface="+mn-ea"/>
                <a:cs typeface="+mn-cs"/>
              </a:rPr>
              <a:t>INFORMEREN</a:t>
            </a:r>
            <a:endPar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endParaRP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26" name="Rechthoek: afgeronde hoeken 25">
            <a:extLst>
              <a:ext uri="{FF2B5EF4-FFF2-40B4-BE49-F238E27FC236}">
                <a16:creationId xmlns:a16="http://schemas.microsoft.com/office/drawing/2014/main" id="{8794987F-4EF9-4FA4-B683-C44D04D9FCF5}"/>
              </a:ext>
            </a:extLst>
          </p:cNvPr>
          <p:cNvSpPr/>
          <p:nvPr/>
        </p:nvSpPr>
        <p:spPr>
          <a:xfrm>
            <a:off x="6970939" y="765719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en gevers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27" name="Rechthoek: afgeronde hoeken 26">
            <a:extLst>
              <a:ext uri="{FF2B5EF4-FFF2-40B4-BE49-F238E27FC236}">
                <a16:creationId xmlns:a16="http://schemas.microsoft.com/office/drawing/2014/main" id="{BEA8C440-BED4-4E96-A9A8-8DDC072CA28E}"/>
              </a:ext>
            </a:extLst>
          </p:cNvPr>
          <p:cNvSpPr/>
          <p:nvPr/>
        </p:nvSpPr>
        <p:spPr>
          <a:xfrm>
            <a:off x="6970939" y="1151733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Best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practices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28" name="Rechthoek: afgeronde hoeken 27">
            <a:extLst>
              <a:ext uri="{FF2B5EF4-FFF2-40B4-BE49-F238E27FC236}">
                <a16:creationId xmlns:a16="http://schemas.microsoft.com/office/drawing/2014/main" id="{505A653D-B697-44B2-8B12-5D9CF997FFE1}"/>
              </a:ext>
            </a:extLst>
          </p:cNvPr>
          <p:cNvSpPr/>
          <p:nvPr/>
        </p:nvSpPr>
        <p:spPr>
          <a:xfrm>
            <a:off x="6970939" y="9580536"/>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Ontwikkeling door toezicht</a:t>
            </a:r>
          </a:p>
        </p:txBody>
      </p:sp>
      <p:sp>
        <p:nvSpPr>
          <p:cNvPr id="23" name="Rechthoek: afgeronde hoeken 22">
            <a:extLst>
              <a:ext uri="{FF2B5EF4-FFF2-40B4-BE49-F238E27FC236}">
                <a16:creationId xmlns:a16="http://schemas.microsoft.com/office/drawing/2014/main" id="{F3576DE4-7F79-43B7-8C3B-1A4CC2F7C03B}"/>
              </a:ext>
            </a:extLst>
          </p:cNvPr>
          <p:cNvSpPr/>
          <p:nvPr/>
        </p:nvSpPr>
        <p:spPr>
          <a:xfrm>
            <a:off x="2157004" y="11517330"/>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1551483176"/>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kstvak 43">
            <a:extLst>
              <a:ext uri="{FF2B5EF4-FFF2-40B4-BE49-F238E27FC236}">
                <a16:creationId xmlns:a16="http://schemas.microsoft.com/office/drawing/2014/main" id="{81AB68A1-838F-493E-9B2E-3125592D0C3D}"/>
              </a:ext>
            </a:extLst>
          </p:cNvPr>
          <p:cNvSpPr txBox="1"/>
          <p:nvPr/>
        </p:nvSpPr>
        <p:spPr>
          <a:xfrm>
            <a:off x="15768735" y="5308276"/>
            <a:ext cx="6485948" cy="2816156"/>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err="1">
                <a:solidFill>
                  <a:srgbClr val="003399"/>
                </a:solidFill>
                <a:latin typeface="Montserrat SemiBold" panose="00000700000000000000" pitchFamily="2" charset="0"/>
                <a:ea typeface="+mn-ea"/>
                <a:cs typeface="+mn-cs"/>
              </a:rPr>
              <a:t>Diversificeren</a:t>
            </a:r>
            <a:r>
              <a:rPr lang="nl-NL" sz="2800" kern="1200" dirty="0">
                <a:solidFill>
                  <a:srgbClr val="003399"/>
                </a:solidFill>
                <a:latin typeface="Montserrat SemiBold" panose="00000700000000000000" pitchFamily="2" charset="0"/>
                <a:ea typeface="+mn-ea"/>
                <a:cs typeface="+mn-cs"/>
              </a:rPr>
              <a:t> financiering</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categorieën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Financiering nieuwe doelgroepen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Financiering infrastructuur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Betaalbaarheid stelsel op lange termijn bij groei van aantal kleine organisaties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Extra subsidie Justitie</a:t>
            </a:r>
          </a:p>
        </p:txBody>
      </p:sp>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r>
              <a:rPr lang="nl-NL" dirty="0">
                <a:noFill/>
              </a:rPr>
              <a:t>4. </a:t>
            </a:r>
            <a:endParaRPr dirty="0">
              <a:noFill/>
            </a:endParaRPr>
          </a:p>
        </p:txBody>
      </p:sp>
      <p:sp>
        <p:nvSpPr>
          <p:cNvPr id="201" name="Dit kan ik aanpassen"/>
          <p:cNvSpPr txBox="1">
            <a:spLocks noGrp="1"/>
          </p:cNvSpPr>
          <p:nvPr>
            <p:ph type="body" sz="quarter" idx="22"/>
          </p:nvPr>
        </p:nvSpPr>
        <p:spPr>
          <a:xfrm>
            <a:off x="2129318" y="2268000"/>
            <a:ext cx="21198759" cy="1198118"/>
          </a:xfrm>
          <a:prstGeom prst="rect">
            <a:avLst/>
          </a:prstGeom>
        </p:spPr>
        <p:txBody>
          <a:bodyPr/>
          <a:lstStyle/>
          <a:p>
            <a:r>
              <a:rPr lang="nl-NL" sz="5000" dirty="0">
                <a:solidFill>
                  <a:srgbClr val="003399"/>
                </a:solidFill>
              </a:rPr>
              <a:t>4.f MOGELIJKMAKEN – Bedrijfsvoering</a:t>
            </a: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26</a:t>
            </a:fld>
            <a:endParaRPr/>
          </a:p>
        </p:txBody>
      </p:sp>
      <p:sp>
        <p:nvSpPr>
          <p:cNvPr id="32" name="Rechthoek: afgeronde hoeken 31">
            <a:extLst>
              <a:ext uri="{FF2B5EF4-FFF2-40B4-BE49-F238E27FC236}">
                <a16:creationId xmlns:a16="http://schemas.microsoft.com/office/drawing/2014/main" id="{C931AFD2-6E8C-4329-A314-155CFE162E63}"/>
              </a:ext>
            </a:extLst>
          </p:cNvPr>
          <p:cNvSpPr/>
          <p:nvPr/>
        </p:nvSpPr>
        <p:spPr>
          <a:xfrm>
            <a:off x="2129317" y="3733232"/>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33" name="Tekstvak 32">
            <a:extLst>
              <a:ext uri="{FF2B5EF4-FFF2-40B4-BE49-F238E27FC236}">
                <a16:creationId xmlns:a16="http://schemas.microsoft.com/office/drawing/2014/main" id="{B66DC18B-429F-4207-9FE9-A31313732B62}"/>
              </a:ext>
            </a:extLst>
          </p:cNvPr>
          <p:cNvSpPr txBox="1"/>
          <p:nvPr/>
        </p:nvSpPr>
        <p:spPr>
          <a:xfrm>
            <a:off x="2129316" y="3739583"/>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38" name="Tekstvak 37">
            <a:extLst>
              <a:ext uri="{FF2B5EF4-FFF2-40B4-BE49-F238E27FC236}">
                <a16:creationId xmlns:a16="http://schemas.microsoft.com/office/drawing/2014/main" id="{6EF31382-1F3E-493A-B5BA-78BC3A409F8E}"/>
              </a:ext>
            </a:extLst>
          </p:cNvPr>
          <p:cNvSpPr txBox="1"/>
          <p:nvPr/>
        </p:nvSpPr>
        <p:spPr>
          <a:xfrm>
            <a:off x="9243251" y="3733232"/>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39" name="Tekstvak 38">
            <a:extLst>
              <a:ext uri="{FF2B5EF4-FFF2-40B4-BE49-F238E27FC236}">
                <a16:creationId xmlns:a16="http://schemas.microsoft.com/office/drawing/2014/main" id="{35D47188-8B14-4C05-BF54-9D0F0341D895}"/>
              </a:ext>
            </a:extLst>
          </p:cNvPr>
          <p:cNvSpPr txBox="1"/>
          <p:nvPr/>
        </p:nvSpPr>
        <p:spPr>
          <a:xfrm>
            <a:off x="16357185" y="3733232"/>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
        <p:nvSpPr>
          <p:cNvPr id="43" name="Rechthoek: afgeronde hoeken 42">
            <a:extLst>
              <a:ext uri="{FF2B5EF4-FFF2-40B4-BE49-F238E27FC236}">
                <a16:creationId xmlns:a16="http://schemas.microsoft.com/office/drawing/2014/main" id="{F2967320-C01B-4D31-B6A6-14586B74A028}"/>
              </a:ext>
            </a:extLst>
          </p:cNvPr>
          <p:cNvSpPr/>
          <p:nvPr/>
        </p:nvSpPr>
        <p:spPr>
          <a:xfrm>
            <a:off x="15768735" y="5293378"/>
            <a:ext cx="6485948" cy="2831053"/>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5" name="Rechthoek: afgeronde hoeken 44">
            <a:extLst>
              <a:ext uri="{FF2B5EF4-FFF2-40B4-BE49-F238E27FC236}">
                <a16:creationId xmlns:a16="http://schemas.microsoft.com/office/drawing/2014/main" id="{40F1E796-5EA3-4BA6-9CAE-1C48ACF01856}"/>
              </a:ext>
            </a:extLst>
          </p:cNvPr>
          <p:cNvSpPr/>
          <p:nvPr/>
        </p:nvSpPr>
        <p:spPr>
          <a:xfrm>
            <a:off x="2129316" y="5293378"/>
            <a:ext cx="6485948" cy="2831053"/>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6" name="Tekstvak 45">
            <a:extLst>
              <a:ext uri="{FF2B5EF4-FFF2-40B4-BE49-F238E27FC236}">
                <a16:creationId xmlns:a16="http://schemas.microsoft.com/office/drawing/2014/main" id="{ED1E3E2E-275D-4192-96FE-2F6B47F41FAA}"/>
              </a:ext>
            </a:extLst>
          </p:cNvPr>
          <p:cNvSpPr txBox="1"/>
          <p:nvPr/>
        </p:nvSpPr>
        <p:spPr>
          <a:xfrm>
            <a:off x="2129316" y="5308276"/>
            <a:ext cx="6485948"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rPr>
              <a:t>Goede werkgever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Functies &amp; rollen (model Baarda)</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Update arbeidsvoorwaarden en mogelijkheden ontwikkeling</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Behoud en weerbaarheid medewerkers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Flexibele schil op alle afdelingen</a:t>
            </a:r>
          </a:p>
        </p:txBody>
      </p:sp>
      <p:sp>
        <p:nvSpPr>
          <p:cNvPr id="47" name="Rechthoek: afgeronde hoeken 46">
            <a:extLst>
              <a:ext uri="{FF2B5EF4-FFF2-40B4-BE49-F238E27FC236}">
                <a16:creationId xmlns:a16="http://schemas.microsoft.com/office/drawing/2014/main" id="{AF17F568-6358-4C79-9F0A-607CEF7CB83F}"/>
              </a:ext>
            </a:extLst>
          </p:cNvPr>
          <p:cNvSpPr/>
          <p:nvPr/>
        </p:nvSpPr>
        <p:spPr>
          <a:xfrm>
            <a:off x="8949025" y="5293378"/>
            <a:ext cx="6485948" cy="2831053"/>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8" name="Tekstvak 47">
            <a:extLst>
              <a:ext uri="{FF2B5EF4-FFF2-40B4-BE49-F238E27FC236}">
                <a16:creationId xmlns:a16="http://schemas.microsoft.com/office/drawing/2014/main" id="{DFC96C55-3AED-4329-80D6-260DFD4F4E5C}"/>
              </a:ext>
            </a:extLst>
          </p:cNvPr>
          <p:cNvSpPr txBox="1"/>
          <p:nvPr/>
        </p:nvSpPr>
        <p:spPr>
          <a:xfrm>
            <a:off x="8949025" y="5308276"/>
            <a:ext cx="6485948"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Investeren in IT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Robuust maken huidige migraties en inrichting IT</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Investeren in nieuwe IT (bijv.  Mijn CBF goede doelen, Office 365, enz.)</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Beveiliging en privacy beleid</a:t>
            </a:r>
          </a:p>
        </p:txBody>
      </p:sp>
      <p:sp>
        <p:nvSpPr>
          <p:cNvPr id="50" name="Rechthoek: afgeronde hoeken 49">
            <a:extLst>
              <a:ext uri="{FF2B5EF4-FFF2-40B4-BE49-F238E27FC236}">
                <a16:creationId xmlns:a16="http://schemas.microsoft.com/office/drawing/2014/main" id="{9B81FF4D-A171-42E3-97D7-CBABEEE27E16}"/>
              </a:ext>
            </a:extLst>
          </p:cNvPr>
          <p:cNvSpPr/>
          <p:nvPr/>
        </p:nvSpPr>
        <p:spPr>
          <a:xfrm>
            <a:off x="15768735" y="8361138"/>
            <a:ext cx="6485948" cy="2816156"/>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3" name="Tekstvak 52">
            <a:extLst>
              <a:ext uri="{FF2B5EF4-FFF2-40B4-BE49-F238E27FC236}">
                <a16:creationId xmlns:a16="http://schemas.microsoft.com/office/drawing/2014/main" id="{7A4FF974-4C31-4F5E-9FCA-DCD515063311}"/>
              </a:ext>
            </a:extLst>
          </p:cNvPr>
          <p:cNvSpPr txBox="1"/>
          <p:nvPr/>
        </p:nvSpPr>
        <p:spPr>
          <a:xfrm>
            <a:off x="15768735" y="8376035"/>
            <a:ext cx="6485948" cy="1708160"/>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Ontwikkeling </a:t>
            </a:r>
            <a:r>
              <a:rPr lang="nl-NL" sz="2800" kern="1200" dirty="0" err="1">
                <a:solidFill>
                  <a:srgbClr val="003399"/>
                </a:solidFill>
                <a:latin typeface="Montserrat SemiBold" panose="00000700000000000000" pitchFamily="2" charset="0"/>
                <a:ea typeface="+mn-ea"/>
                <a:cs typeface="+mn-cs"/>
              </a:rPr>
              <a:t>finance</a:t>
            </a:r>
            <a:endParaRPr lang="nl-NL" sz="2800" kern="1200" dirty="0">
              <a:solidFill>
                <a:srgbClr val="003399"/>
              </a:solidFill>
              <a:latin typeface="Montserrat SemiBold" panose="000007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vergroten door middel van dashboards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Koppeling database en </a:t>
            </a:r>
            <a:r>
              <a:rPr lang="nl-NL" sz="2400" kern="1200" dirty="0" err="1">
                <a:solidFill>
                  <a:prstClr val="black"/>
                </a:solidFill>
                <a:latin typeface="Montserrat" panose="00000500000000000000" pitchFamily="2" charset="0"/>
                <a:ea typeface="+mn-ea"/>
                <a:cs typeface="+mn-cs"/>
              </a:rPr>
              <a:t>finance</a:t>
            </a:r>
            <a:endParaRPr lang="nl-NL" sz="2400" kern="1200" dirty="0">
              <a:solidFill>
                <a:prstClr val="black"/>
              </a:solidFill>
              <a:latin typeface="Montserrat" panose="00000500000000000000" pitchFamily="2" charset="0"/>
              <a:ea typeface="+mn-ea"/>
              <a:cs typeface="+mn-cs"/>
            </a:endParaRPr>
          </a:p>
        </p:txBody>
      </p:sp>
      <p:sp>
        <p:nvSpPr>
          <p:cNvPr id="54" name="Rechthoek: afgeronde hoeken 53">
            <a:extLst>
              <a:ext uri="{FF2B5EF4-FFF2-40B4-BE49-F238E27FC236}">
                <a16:creationId xmlns:a16="http://schemas.microsoft.com/office/drawing/2014/main" id="{11425BED-9F86-4C32-BF9A-CE163F52229A}"/>
              </a:ext>
            </a:extLst>
          </p:cNvPr>
          <p:cNvSpPr/>
          <p:nvPr/>
        </p:nvSpPr>
        <p:spPr>
          <a:xfrm>
            <a:off x="8949025" y="8361138"/>
            <a:ext cx="6485948" cy="2816156"/>
          </a:xfrm>
          <a:prstGeom prst="roundRect">
            <a:avLst>
              <a:gd name="adj" fmla="val 8235"/>
            </a:avLst>
          </a:prstGeom>
          <a:no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56" name="Tekstvak 55">
            <a:extLst>
              <a:ext uri="{FF2B5EF4-FFF2-40B4-BE49-F238E27FC236}">
                <a16:creationId xmlns:a16="http://schemas.microsoft.com/office/drawing/2014/main" id="{0B390AC2-BC28-4AD3-8333-B62C50A64F0D}"/>
              </a:ext>
            </a:extLst>
          </p:cNvPr>
          <p:cNvSpPr txBox="1"/>
          <p:nvPr/>
        </p:nvSpPr>
        <p:spPr>
          <a:xfrm>
            <a:off x="8949025" y="8376035"/>
            <a:ext cx="6485948" cy="2446824"/>
          </a:xfrm>
          <a:prstGeom prst="rect">
            <a:avLst/>
          </a:prstGeom>
          <a:noFill/>
        </p:spPr>
        <p:txBody>
          <a:bodyPr wrap="square" rtlCol="0">
            <a:spAutoFit/>
          </a:bodyPr>
          <a:lstStyle/>
          <a:p>
            <a:pPr algn="ctr" defTabSz="457200" hangingPunct="1">
              <a:lnSpc>
                <a:spcPct val="100000"/>
              </a:lnSpc>
              <a:spcBef>
                <a:spcPts val="0"/>
              </a:spcBef>
              <a:spcAft>
                <a:spcPts val="600"/>
              </a:spcAft>
            </a:pPr>
            <a:r>
              <a:rPr lang="nl-NL" sz="2800" kern="1200" dirty="0">
                <a:solidFill>
                  <a:srgbClr val="003399"/>
                </a:solidFill>
                <a:latin typeface="Montserrat SemiBold" panose="00000700000000000000" pitchFamily="2" charset="0"/>
                <a:ea typeface="+mn-ea"/>
                <a:cs typeface="+mn-cs"/>
              </a:rPr>
              <a:t>Kwaliteit &amp; accreditatie</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Accreditatie RvA voor goede doelen behouden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Accreditatie voor nieuwe doelgroepen voorbereiden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Interne audits + update kwaliteitsbeleid</a:t>
            </a:r>
          </a:p>
        </p:txBody>
      </p:sp>
    </p:spTree>
    <p:extLst>
      <p:ext uri="{BB962C8B-B14F-4D97-AF65-F5344CB8AC3E}">
        <p14:creationId xmlns:p14="http://schemas.microsoft.com/office/powerpoint/2010/main" val="323205306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27</a:t>
            </a:fld>
            <a:endParaRPr/>
          </a:p>
        </p:txBody>
      </p:sp>
      <p:sp>
        <p:nvSpPr>
          <p:cNvPr id="40" name="Rechthoek: afgeronde hoeken 39">
            <a:extLst>
              <a:ext uri="{FF2B5EF4-FFF2-40B4-BE49-F238E27FC236}">
                <a16:creationId xmlns:a16="http://schemas.microsoft.com/office/drawing/2014/main" id="{9D1E62D4-D49C-4D88-8D0E-4551B087ECE3}"/>
              </a:ext>
            </a:extLst>
          </p:cNvPr>
          <p:cNvSpPr/>
          <p:nvPr/>
        </p:nvSpPr>
        <p:spPr>
          <a:xfrm>
            <a:off x="1094336"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Rechthoek: afgeronde hoeken 40">
            <a:extLst>
              <a:ext uri="{FF2B5EF4-FFF2-40B4-BE49-F238E27FC236}">
                <a16:creationId xmlns:a16="http://schemas.microsoft.com/office/drawing/2014/main" id="{607C8DED-A0C4-4599-95AD-7672CF273EDA}"/>
              </a:ext>
            </a:extLst>
          </p:cNvPr>
          <p:cNvSpPr/>
          <p:nvPr/>
        </p:nvSpPr>
        <p:spPr>
          <a:xfrm>
            <a:off x="8180583"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Rechthoek: afgeronde hoeken 41">
            <a:extLst>
              <a:ext uri="{FF2B5EF4-FFF2-40B4-BE49-F238E27FC236}">
                <a16:creationId xmlns:a16="http://schemas.microsoft.com/office/drawing/2014/main" id="{044C2E8D-253E-48E1-A29C-20CCA68D49AD}"/>
              </a:ext>
            </a:extLst>
          </p:cNvPr>
          <p:cNvSpPr/>
          <p:nvPr/>
        </p:nvSpPr>
        <p:spPr>
          <a:xfrm>
            <a:off x="15280674"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3" name="Tekstvak 42">
            <a:extLst>
              <a:ext uri="{FF2B5EF4-FFF2-40B4-BE49-F238E27FC236}">
                <a16:creationId xmlns:a16="http://schemas.microsoft.com/office/drawing/2014/main" id="{F107A6FF-8EA1-4DFA-B782-04316AC09656}"/>
              </a:ext>
            </a:extLst>
          </p:cNvPr>
          <p:cNvSpPr txBox="1"/>
          <p:nvPr/>
        </p:nvSpPr>
        <p:spPr>
          <a:xfrm>
            <a:off x="8194426" y="2431288"/>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44" name="Tekstvak 43">
            <a:extLst>
              <a:ext uri="{FF2B5EF4-FFF2-40B4-BE49-F238E27FC236}">
                <a16:creationId xmlns:a16="http://schemas.microsoft.com/office/drawing/2014/main" id="{82BA658F-16FF-414C-85BD-69B6EF16D4A0}"/>
              </a:ext>
            </a:extLst>
          </p:cNvPr>
          <p:cNvSpPr txBox="1"/>
          <p:nvPr/>
        </p:nvSpPr>
        <p:spPr>
          <a:xfrm>
            <a:off x="15294517" y="2431288"/>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Voorlichting gevers + samenleving</a:t>
            </a:r>
          </a:p>
        </p:txBody>
      </p:sp>
      <p:sp>
        <p:nvSpPr>
          <p:cNvPr id="45" name="Tekstvak 44">
            <a:extLst>
              <a:ext uri="{FF2B5EF4-FFF2-40B4-BE49-F238E27FC236}">
                <a16:creationId xmlns:a16="http://schemas.microsoft.com/office/drawing/2014/main" id="{16ABB9EC-6B02-4B92-9DAA-64043CC0F027}"/>
              </a:ext>
            </a:extLst>
          </p:cNvPr>
          <p:cNvSpPr txBox="1"/>
          <p:nvPr/>
        </p:nvSpPr>
        <p:spPr>
          <a:xfrm>
            <a:off x="1066650" y="2431288"/>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63" name="Rechthoek: afgeronde hoeken 62">
            <a:extLst>
              <a:ext uri="{FF2B5EF4-FFF2-40B4-BE49-F238E27FC236}">
                <a16:creationId xmlns:a16="http://schemas.microsoft.com/office/drawing/2014/main" id="{5C0CF63D-10A5-4FAD-B33A-B7A61BD89A65}"/>
              </a:ext>
            </a:extLst>
          </p:cNvPr>
          <p:cNvSpPr/>
          <p:nvPr/>
        </p:nvSpPr>
        <p:spPr>
          <a:xfrm>
            <a:off x="1066649" y="12049001"/>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64" name="Tekstvak 63">
            <a:extLst>
              <a:ext uri="{FF2B5EF4-FFF2-40B4-BE49-F238E27FC236}">
                <a16:creationId xmlns:a16="http://schemas.microsoft.com/office/drawing/2014/main" id="{352AD51F-032E-4441-958E-2F5A20613121}"/>
              </a:ext>
            </a:extLst>
          </p:cNvPr>
          <p:cNvSpPr txBox="1"/>
          <p:nvPr/>
        </p:nvSpPr>
        <p:spPr>
          <a:xfrm>
            <a:off x="1066648" y="12055352"/>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65" name="Tekstvak 64">
            <a:extLst>
              <a:ext uri="{FF2B5EF4-FFF2-40B4-BE49-F238E27FC236}">
                <a16:creationId xmlns:a16="http://schemas.microsoft.com/office/drawing/2014/main" id="{9F6C0D5C-B412-4284-9EE5-88F038F1DC58}"/>
              </a:ext>
            </a:extLst>
          </p:cNvPr>
          <p:cNvSpPr txBox="1"/>
          <p:nvPr/>
        </p:nvSpPr>
        <p:spPr>
          <a:xfrm>
            <a:off x="8180583" y="12049001"/>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69" name="Tekstvak 68">
            <a:extLst>
              <a:ext uri="{FF2B5EF4-FFF2-40B4-BE49-F238E27FC236}">
                <a16:creationId xmlns:a16="http://schemas.microsoft.com/office/drawing/2014/main" id="{15079224-9A76-4948-A6D6-D7CFFE90C8C4}"/>
              </a:ext>
            </a:extLst>
          </p:cNvPr>
          <p:cNvSpPr txBox="1"/>
          <p:nvPr/>
        </p:nvSpPr>
        <p:spPr>
          <a:xfrm>
            <a:off x="15294517" y="12049001"/>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
        <p:nvSpPr>
          <p:cNvPr id="52" name="Rechthoek: afgeronde hoeken 51">
            <a:extLst>
              <a:ext uri="{FF2B5EF4-FFF2-40B4-BE49-F238E27FC236}">
                <a16:creationId xmlns:a16="http://schemas.microsoft.com/office/drawing/2014/main" id="{8D7CFB94-AD41-4375-9305-B857D404062B}"/>
              </a:ext>
            </a:extLst>
          </p:cNvPr>
          <p:cNvSpPr/>
          <p:nvPr/>
        </p:nvSpPr>
        <p:spPr>
          <a:xfrm>
            <a:off x="16572250"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Bekendheid</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rPr>
              <a:t>Publiciteitscampagne en tag on</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rPr>
              <a:t>Logo gebruik door Erkende organisaties</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56" name="Rechthoek: afgeronde hoeken 55">
            <a:extLst>
              <a:ext uri="{FF2B5EF4-FFF2-40B4-BE49-F238E27FC236}">
                <a16:creationId xmlns:a16="http://schemas.microsoft.com/office/drawing/2014/main" id="{0B144F71-7724-41EB-9CDC-15EAEC89871C}"/>
              </a:ext>
            </a:extLst>
          </p:cNvPr>
          <p:cNvSpPr/>
          <p:nvPr/>
        </p:nvSpPr>
        <p:spPr>
          <a:xfrm>
            <a:off x="9472159"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Datakwaliteit</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RJ toepassing</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Trainingen </a:t>
            </a:r>
            <a:r>
              <a:rPr lang="nl-NL" sz="2000" kern="1200" dirty="0" err="1">
                <a:solidFill>
                  <a:prstClr val="black"/>
                </a:solidFill>
                <a:latin typeface="Montserrat" panose="00000500000000000000" pitchFamily="2" charset="0"/>
                <a:ea typeface="+mn-ea"/>
                <a:cs typeface="+mn-cs"/>
              </a:rPr>
              <a:t>gdo’s</a:t>
            </a:r>
            <a:r>
              <a:rPr lang="nl-NL" sz="2000" kern="1200" dirty="0">
                <a:solidFill>
                  <a:prstClr val="black"/>
                </a:solidFill>
                <a:latin typeface="Montserrat" panose="00000500000000000000" pitchFamily="2" charset="0"/>
                <a:ea typeface="+mn-ea"/>
                <a:cs typeface="+mn-cs"/>
              </a:rPr>
              <a:t> + NBA</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Boekhoudpakket</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Inleesrobot</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57" name="Rechthoek: afgeronde hoeken 56">
            <a:extLst>
              <a:ext uri="{FF2B5EF4-FFF2-40B4-BE49-F238E27FC236}">
                <a16:creationId xmlns:a16="http://schemas.microsoft.com/office/drawing/2014/main" id="{25265152-1FA0-4923-8F26-90215B02DEAF}"/>
              </a:ext>
            </a:extLst>
          </p:cNvPr>
          <p:cNvSpPr/>
          <p:nvPr/>
        </p:nvSpPr>
        <p:spPr>
          <a:xfrm>
            <a:off x="13022204"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NDP</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rPr>
              <a:t>Vertrouwen particuliere donors in goede doelen</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59" name="Rechthoek: afgeronde hoeken 58">
            <a:extLst>
              <a:ext uri="{FF2B5EF4-FFF2-40B4-BE49-F238E27FC236}">
                <a16:creationId xmlns:a16="http://schemas.microsoft.com/office/drawing/2014/main" id="{EFB850E7-8105-45BB-9397-F9B7B7B7A6C3}"/>
              </a:ext>
            </a:extLst>
          </p:cNvPr>
          <p:cNvSpPr/>
          <p:nvPr/>
        </p:nvSpPr>
        <p:spPr>
          <a:xfrm>
            <a:off x="5922113"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Categorie indeling</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Normen,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tozicht</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 en tarieven passen bij typologie</a:t>
            </a:r>
          </a:p>
        </p:txBody>
      </p:sp>
      <p:sp>
        <p:nvSpPr>
          <p:cNvPr id="60" name="Rechthoek: afgeronde hoeken 59">
            <a:extLst>
              <a:ext uri="{FF2B5EF4-FFF2-40B4-BE49-F238E27FC236}">
                <a16:creationId xmlns:a16="http://schemas.microsoft.com/office/drawing/2014/main" id="{9E5130AB-0D58-40F9-8FC1-25054DDD2FAF}"/>
              </a:ext>
            </a:extLst>
          </p:cNvPr>
          <p:cNvSpPr/>
          <p:nvPr/>
        </p:nvSpPr>
        <p:spPr>
          <a:xfrm>
            <a:off x="2372066"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Thema donateurs-perspectief</a:t>
            </a:r>
          </a:p>
          <a:p>
            <a:pPr marL="17145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Regelgeving </a:t>
            </a:r>
            <a:r>
              <a:rPr lang="nl-NL" sz="2000" kern="1200" dirty="0" err="1">
                <a:solidFill>
                  <a:prstClr val="black"/>
                </a:solidFill>
                <a:latin typeface="Montserrat" panose="00000500000000000000" pitchFamily="2" charset="0"/>
                <a:ea typeface="+mn-ea"/>
                <a:cs typeface="+mn-cs"/>
              </a:rPr>
              <a:t>consu-mentenbescherming</a:t>
            </a:r>
            <a:endParaRPr lang="nl-NL" sz="2000" kern="1200" dirty="0">
              <a:solidFill>
                <a:prstClr val="black"/>
              </a:solidFill>
              <a:latin typeface="Montserrat" panose="00000500000000000000" pitchFamily="2" charset="0"/>
              <a:ea typeface="+mn-ea"/>
              <a:cs typeface="+mn-cs"/>
            </a:endParaRPr>
          </a:p>
          <a:p>
            <a:pPr marL="17145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Beleving van de gever</a:t>
            </a:r>
          </a:p>
        </p:txBody>
      </p:sp>
      <p:sp>
        <p:nvSpPr>
          <p:cNvPr id="73" name="Rechthoek: afgeronde hoeken 72">
            <a:extLst>
              <a:ext uri="{FF2B5EF4-FFF2-40B4-BE49-F238E27FC236}">
                <a16:creationId xmlns:a16="http://schemas.microsoft.com/office/drawing/2014/main" id="{F248A773-1078-47CE-BFE0-509677A59226}"/>
              </a:ext>
            </a:extLst>
          </p:cNvPr>
          <p:cNvSpPr/>
          <p:nvPr/>
        </p:nvSpPr>
        <p:spPr>
          <a:xfrm>
            <a:off x="16572250"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Dialoog &amp; inzicht</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rPr>
              <a:t>Vragen &amp; signalen</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rPr>
              <a:t>Standpunten toezichthouder =&gt; van onderbuik naar nuance</a:t>
            </a:r>
          </a:p>
        </p:txBody>
      </p:sp>
      <p:sp>
        <p:nvSpPr>
          <p:cNvPr id="74" name="Rechthoek: afgeronde hoeken 73">
            <a:extLst>
              <a:ext uri="{FF2B5EF4-FFF2-40B4-BE49-F238E27FC236}">
                <a16:creationId xmlns:a16="http://schemas.microsoft.com/office/drawing/2014/main" id="{2A3632C4-7D7A-41F1-B666-F8C3C01A0B28}"/>
              </a:ext>
            </a:extLst>
          </p:cNvPr>
          <p:cNvSpPr/>
          <p:nvPr/>
        </p:nvSpPr>
        <p:spPr>
          <a:xfrm>
            <a:off x="9472159"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eaLnBrk="1" hangingPunct="1">
              <a:lnSpc>
                <a:spcPct val="100000"/>
              </a:lnSpc>
              <a:spcBef>
                <a:spcPts val="0"/>
              </a:spcBef>
              <a:defRPr/>
            </a:pPr>
            <a:r>
              <a:rPr lang="nl-NL" sz="2400" kern="1200" dirty="0">
                <a:solidFill>
                  <a:srgbClr val="003399"/>
                </a:solidFill>
                <a:latin typeface="Montserrat SemiBold" panose="00000700000000000000" pitchFamily="2" charset="0"/>
              </a:rPr>
              <a:t>Index op impact</a:t>
            </a:r>
            <a:endParaRPr lang="nl-NL" sz="2400" kern="1200" dirty="0">
              <a:solidFill>
                <a:srgbClr val="003399"/>
              </a:solidFill>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Indicatoren verkend (assenstelsel, 3xO, </a:t>
            </a:r>
            <a:r>
              <a:rPr lang="nl-NL" sz="2000" kern="1200" dirty="0" err="1">
                <a:solidFill>
                  <a:prstClr val="black"/>
                </a:solidFill>
                <a:latin typeface="Montserrat" panose="00000500000000000000" pitchFamily="2" charset="0"/>
                <a:ea typeface="+mn-ea"/>
                <a:cs typeface="+mn-cs"/>
              </a:rPr>
              <a:t>SDG’s</a:t>
            </a:r>
            <a:r>
              <a:rPr lang="nl-NL" sz="2000" kern="1200" dirty="0">
                <a:solidFill>
                  <a:prstClr val="black"/>
                </a:solidFill>
                <a:latin typeface="Montserrat" panose="00000500000000000000" pitchFamily="2" charset="0"/>
                <a:ea typeface="+mn-ea"/>
                <a:cs typeface="+mn-cs"/>
              </a:rPr>
              <a:t>)</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75" name="Rechthoek: afgeronde hoeken 74">
            <a:extLst>
              <a:ext uri="{FF2B5EF4-FFF2-40B4-BE49-F238E27FC236}">
                <a16:creationId xmlns:a16="http://schemas.microsoft.com/office/drawing/2014/main" id="{ABB3CE47-5D41-49F5-8C65-64435762E6F9}"/>
              </a:ext>
            </a:extLst>
          </p:cNvPr>
          <p:cNvSpPr/>
          <p:nvPr/>
        </p:nvSpPr>
        <p:spPr>
          <a:xfrm>
            <a:off x="13022204"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algn="ctr" defTabSz="457200" hangingPunct="1">
              <a:lnSpc>
                <a:spcPct val="100000"/>
              </a:lnSpc>
              <a:spcBef>
                <a:spcPts val="0"/>
              </a:spcBef>
            </a:pPr>
            <a:r>
              <a:rPr lang="nl-NL" sz="2400" kern="1200" dirty="0">
                <a:solidFill>
                  <a:srgbClr val="003399"/>
                </a:solidFill>
                <a:latin typeface="Montserrat SemiBold" panose="00000700000000000000" pitchFamily="2" charset="0"/>
              </a:rPr>
              <a:t>Toezicht &amp; Vertrouwen</a:t>
            </a:r>
            <a:endParaRPr lang="nl-NL" sz="2400" kern="1200" dirty="0">
              <a:solidFill>
                <a:srgbClr val="003399"/>
              </a:solidFill>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De waarde van zelfregulering</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Versterken E-stelsel</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76" name="Rechthoek: afgeronde hoeken 75">
            <a:extLst>
              <a:ext uri="{FF2B5EF4-FFF2-40B4-BE49-F238E27FC236}">
                <a16:creationId xmlns:a16="http://schemas.microsoft.com/office/drawing/2014/main" id="{EAEBB2B2-E36C-47EF-921F-B5D88B8853A8}"/>
              </a:ext>
            </a:extLst>
          </p:cNvPr>
          <p:cNvSpPr/>
          <p:nvPr/>
        </p:nvSpPr>
        <p:spPr>
          <a:xfrm>
            <a:off x="5922113"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algn="ctr" defTabSz="457200" hangingPunct="1">
              <a:lnSpc>
                <a:spcPct val="100000"/>
              </a:lnSpc>
              <a:spcBef>
                <a:spcPts val="0"/>
              </a:spcBef>
            </a:pPr>
            <a:r>
              <a:rPr lang="nl-NL" sz="2400" kern="1200" dirty="0">
                <a:solidFill>
                  <a:srgbClr val="003399"/>
                </a:solidFill>
                <a:latin typeface="Montserrat SemiBold" panose="00000700000000000000" pitchFamily="2" charset="0"/>
                <a:ea typeface="+mn-ea"/>
                <a:cs typeface="+mn-cs"/>
              </a:rPr>
              <a:t>Innovatie toezicht</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Minder repetitief werk met IT &amp; AI</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2000" kern="1200" dirty="0">
                <a:solidFill>
                  <a:prstClr val="black"/>
                </a:solidFill>
                <a:latin typeface="Montserrat" panose="00000500000000000000" pitchFamily="2" charset="0"/>
                <a:ea typeface="+mn-ea"/>
                <a:cs typeface="+mn-cs"/>
              </a:rPr>
              <a:t>Toetsen met slimme selectie </a:t>
            </a:r>
            <a:r>
              <a:rPr lang="nl-NL" sz="2000" kern="1200" dirty="0" err="1">
                <a:solidFill>
                  <a:prstClr val="black"/>
                </a:solidFill>
                <a:latin typeface="Montserrat" panose="00000500000000000000" pitchFamily="2" charset="0"/>
                <a:ea typeface="+mn-ea"/>
                <a:cs typeface="+mn-cs"/>
              </a:rPr>
              <a:t>obv</a:t>
            </a:r>
            <a:r>
              <a:rPr lang="nl-NL" sz="2000" kern="1200" dirty="0">
                <a:solidFill>
                  <a:prstClr val="black"/>
                </a:solidFill>
                <a:latin typeface="Montserrat" panose="00000500000000000000" pitchFamily="2" charset="0"/>
                <a:ea typeface="+mn-ea"/>
                <a:cs typeface="+mn-cs"/>
              </a:rPr>
              <a:t> data</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77" name="Rechthoek: afgeronde hoeken 76">
            <a:extLst>
              <a:ext uri="{FF2B5EF4-FFF2-40B4-BE49-F238E27FC236}">
                <a16:creationId xmlns:a16="http://schemas.microsoft.com/office/drawing/2014/main" id="{9EC884A0-7DA5-4DD3-85DA-C15475C21351}"/>
              </a:ext>
            </a:extLst>
          </p:cNvPr>
          <p:cNvSpPr/>
          <p:nvPr/>
        </p:nvSpPr>
        <p:spPr>
          <a:xfrm>
            <a:off x="2372066"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eaLnBrk="1" hangingPunct="1">
              <a:lnSpc>
                <a:spcPct val="100000"/>
              </a:lnSpc>
              <a:spcBef>
                <a:spcPts val="0"/>
              </a:spcBef>
              <a:defRPr/>
            </a:pPr>
            <a:r>
              <a:rPr lang="nl-NL" sz="2400" kern="1200" dirty="0">
                <a:solidFill>
                  <a:srgbClr val="003399"/>
                </a:solidFill>
                <a:latin typeface="Montserrat SemiBold" panose="00000700000000000000" pitchFamily="2" charset="0"/>
                <a:ea typeface="+mn-ea"/>
                <a:cs typeface="+mn-cs"/>
              </a:rPr>
              <a:t>Toetsen per groep</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Individuele toets</a:t>
            </a:r>
            <a:r>
              <a:rPr lang="nl-NL" sz="2000" kern="1200" dirty="0">
                <a:solidFill>
                  <a:prstClr val="black"/>
                </a:solidFill>
                <a:latin typeface="Montserrat" panose="00000500000000000000" pitchFamily="2" charset="0"/>
                <a:ea typeface="+mn-ea"/>
                <a:cs typeface="+mn-cs"/>
              </a:rPr>
              <a:t>, gesprek in groepen</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83" name="Rechthoek: afgeronde hoeken 82">
            <a:extLst>
              <a:ext uri="{FF2B5EF4-FFF2-40B4-BE49-F238E27FC236}">
                <a16:creationId xmlns:a16="http://schemas.microsoft.com/office/drawing/2014/main" id="{B567EF0F-C66E-46E9-93C2-4A57190C12C4}"/>
              </a:ext>
            </a:extLst>
          </p:cNvPr>
          <p:cNvSpPr/>
          <p:nvPr/>
        </p:nvSpPr>
        <p:spPr>
          <a:xfrm>
            <a:off x="16572250"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Autoriteit</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Subsidieverstrekkers vereisen Erkenning</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2000" kern="1200" dirty="0">
                <a:solidFill>
                  <a:prstClr val="black"/>
                </a:solidFill>
                <a:latin typeface="Montserrat" panose="00000500000000000000" pitchFamily="2" charset="0"/>
                <a:ea typeface="+mn-ea"/>
                <a:cs typeface="+mn-cs"/>
              </a:rPr>
              <a:t>Gemeenten, banken, enz. ‘</a:t>
            </a:r>
            <a:r>
              <a:rPr lang="nl-NL" sz="2000" kern="1200" dirty="0" err="1">
                <a:solidFill>
                  <a:prstClr val="black"/>
                </a:solidFill>
                <a:latin typeface="Montserrat" panose="00000500000000000000" pitchFamily="2" charset="0"/>
                <a:ea typeface="+mn-ea"/>
                <a:cs typeface="+mn-cs"/>
              </a:rPr>
              <a:t>endorsen</a:t>
            </a:r>
            <a:r>
              <a:rPr lang="nl-NL" sz="2000" kern="1200" dirty="0">
                <a:solidFill>
                  <a:prstClr val="black"/>
                </a:solidFill>
                <a:latin typeface="Montserrat" panose="00000500000000000000" pitchFamily="2" charset="0"/>
                <a:ea typeface="+mn-ea"/>
                <a:cs typeface="+mn-cs"/>
              </a:rPr>
              <a:t>’ de </a:t>
            </a:r>
            <a:r>
              <a:rPr lang="nl-NL" sz="2000" kern="1200" dirty="0" err="1">
                <a:solidFill>
                  <a:prstClr val="black"/>
                </a:solidFill>
                <a:latin typeface="Montserrat" panose="00000500000000000000" pitchFamily="2" charset="0"/>
                <a:ea typeface="+mn-ea"/>
                <a:cs typeface="+mn-cs"/>
              </a:rPr>
              <a:t>Erk</a:t>
            </a:r>
            <a:r>
              <a:rPr lang="nl-NL" sz="2000" kern="1200" dirty="0">
                <a:solidFill>
                  <a:prstClr val="black"/>
                </a:solidFill>
                <a:latin typeface="Montserrat" panose="00000500000000000000" pitchFamily="2" charset="0"/>
                <a:ea typeface="+mn-ea"/>
                <a:cs typeface="+mn-cs"/>
              </a:rPr>
              <a:t>.</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84" name="Rechthoek: afgeronde hoeken 83">
            <a:extLst>
              <a:ext uri="{FF2B5EF4-FFF2-40B4-BE49-F238E27FC236}">
                <a16:creationId xmlns:a16="http://schemas.microsoft.com/office/drawing/2014/main" id="{428D2D01-5770-4DF9-8034-2FE7EA9EDC3A}"/>
              </a:ext>
            </a:extLst>
          </p:cNvPr>
          <p:cNvSpPr/>
          <p:nvPr/>
        </p:nvSpPr>
        <p:spPr>
          <a:xfrm>
            <a:off x="9472159" y="823811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Inzicht in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anbi’s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Tijdelijk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anbi</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-portaal</a:t>
            </a:r>
          </a:p>
        </p:txBody>
      </p:sp>
      <p:sp>
        <p:nvSpPr>
          <p:cNvPr id="85" name="Rechthoek: afgeronde hoeken 84">
            <a:extLst>
              <a:ext uri="{FF2B5EF4-FFF2-40B4-BE49-F238E27FC236}">
                <a16:creationId xmlns:a16="http://schemas.microsoft.com/office/drawing/2014/main" id="{1F5A7863-BF0F-4844-A22A-A0D2FBA181A0}"/>
              </a:ext>
            </a:extLst>
          </p:cNvPr>
          <p:cNvSpPr/>
          <p:nvPr/>
        </p:nvSpPr>
        <p:spPr>
          <a:xfrm>
            <a:off x="13022204"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Staat van de sector</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Sector goeddoen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tov</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 andere sectoren (CBS)</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2000" kern="1200" dirty="0">
                <a:solidFill>
                  <a:prstClr val="black"/>
                </a:solidFill>
                <a:latin typeface="Montserrat" panose="00000500000000000000" pitchFamily="2" charset="0"/>
                <a:ea typeface="+mn-ea"/>
                <a:cs typeface="+mn-cs"/>
              </a:rPr>
              <a:t>Europese context (ICFO en ERNOP)</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86" name="Rechthoek: afgeronde hoeken 85">
            <a:extLst>
              <a:ext uri="{FF2B5EF4-FFF2-40B4-BE49-F238E27FC236}">
                <a16:creationId xmlns:a16="http://schemas.microsoft.com/office/drawing/2014/main" id="{52979146-36FA-4CD3-9BD4-48FA4E1209EE}"/>
              </a:ext>
            </a:extLst>
          </p:cNvPr>
          <p:cNvSpPr/>
          <p:nvPr/>
        </p:nvSpPr>
        <p:spPr>
          <a:xfrm>
            <a:off x="5922113"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Atot50k Schaalbaar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toetsproces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Alleen transparantie,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governance</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finance</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 cyclisch, rest reactief?</a:t>
            </a:r>
          </a:p>
        </p:txBody>
      </p:sp>
      <p:sp>
        <p:nvSpPr>
          <p:cNvPr id="87" name="Rechthoek: afgeronde hoeken 86">
            <a:extLst>
              <a:ext uri="{FF2B5EF4-FFF2-40B4-BE49-F238E27FC236}">
                <a16:creationId xmlns:a16="http://schemas.microsoft.com/office/drawing/2014/main" id="{53EC4BAC-5284-48CF-9E64-3BC00937831A}"/>
              </a:ext>
            </a:extLst>
          </p:cNvPr>
          <p:cNvSpPr/>
          <p:nvPr/>
        </p:nvSpPr>
        <p:spPr>
          <a:xfrm>
            <a:off x="2372066"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algn="ctr" defTabSz="457200" hangingPunct="1">
              <a:lnSpc>
                <a:spcPct val="100000"/>
              </a:lnSpc>
              <a:spcBef>
                <a:spcPts val="0"/>
              </a:spcBef>
              <a:defRPr/>
            </a:pPr>
            <a:r>
              <a:rPr lang="nl-NL" sz="2400" kern="1200" dirty="0">
                <a:solidFill>
                  <a:srgbClr val="003399"/>
                </a:solidFill>
                <a:latin typeface="Montserrat SemiBold" panose="00000700000000000000" pitchFamily="2" charset="0"/>
                <a:ea typeface="+mn-ea"/>
                <a:cs typeface="+mn-cs"/>
              </a:rPr>
              <a:t>Donatieplatforms</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Ervaring met toetsen donatieplatforms</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lang="nl-NL" sz="2000" kern="1200" dirty="0">
                <a:solidFill>
                  <a:prstClr val="black"/>
                </a:solidFill>
                <a:latin typeface="Montserrat" panose="00000500000000000000" pitchFamily="2" charset="0"/>
                <a:ea typeface="+mn-ea"/>
                <a:cs typeface="+mn-cs"/>
              </a:rPr>
              <a:t>Geleerde lessen nieuwe doelgroepen</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
        <p:nvSpPr>
          <p:cNvPr id="88" name="Rechthoek: afgeronde hoeken 87">
            <a:extLst>
              <a:ext uri="{FF2B5EF4-FFF2-40B4-BE49-F238E27FC236}">
                <a16:creationId xmlns:a16="http://schemas.microsoft.com/office/drawing/2014/main" id="{35EBBEF5-AF5C-4322-B5E5-AD009AB6E6A5}"/>
              </a:ext>
            </a:extLst>
          </p:cNvPr>
          <p:cNvSpPr/>
          <p:nvPr/>
        </p:nvSpPr>
        <p:spPr>
          <a:xfrm>
            <a:off x="9472159" y="916475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Nieuwe doelgroep</a:t>
            </a:r>
          </a:p>
          <a:p>
            <a:pPr marL="171450" marR="0" lvl="0" indent="-171450"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Verkennen </a:t>
            </a:r>
            <a:r>
              <a:rPr kumimoji="0" lang="nl-NL" sz="2000" b="0" i="0" u="none" strike="noStrike" kern="1200" cap="none" spc="0" normalizeH="0" baseline="0" noProof="0" dirty="0" err="1">
                <a:ln>
                  <a:noFill/>
                </a:ln>
                <a:solidFill>
                  <a:prstClr val="black"/>
                </a:solidFill>
                <a:effectLst/>
                <a:uLnTx/>
                <a:uFillTx/>
                <a:latin typeface="Montserrat" panose="00000500000000000000" pitchFamily="2" charset="0"/>
                <a:ea typeface="+mn-ea"/>
                <a:cs typeface="+mn-cs"/>
              </a:rPr>
              <a:t>mogelijkh</a:t>
            </a:r>
            <a:r>
              <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a:t>
            </a:r>
          </a:p>
        </p:txBody>
      </p:sp>
      <p:sp>
        <p:nvSpPr>
          <p:cNvPr id="89" name="Rechthoek: afgeronde hoeken 88">
            <a:extLst>
              <a:ext uri="{FF2B5EF4-FFF2-40B4-BE49-F238E27FC236}">
                <a16:creationId xmlns:a16="http://schemas.microsoft.com/office/drawing/2014/main" id="{29B09F3A-8A1C-4E18-A66D-2E91D9404F7E}"/>
              </a:ext>
            </a:extLst>
          </p:cNvPr>
          <p:cNvSpPr/>
          <p:nvPr/>
        </p:nvSpPr>
        <p:spPr>
          <a:xfrm>
            <a:off x="1094336" y="631477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91" name="Rechthoek: afgeronde hoeken 90">
            <a:extLst>
              <a:ext uri="{FF2B5EF4-FFF2-40B4-BE49-F238E27FC236}">
                <a16:creationId xmlns:a16="http://schemas.microsoft.com/office/drawing/2014/main" id="{A27FB788-F6C7-41DF-99C8-F827FA0A6A3C}"/>
              </a:ext>
            </a:extLst>
          </p:cNvPr>
          <p:cNvSpPr/>
          <p:nvPr/>
        </p:nvSpPr>
        <p:spPr>
          <a:xfrm>
            <a:off x="1094336" y="8238119"/>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4" name="Rechthoek: afgeronde hoeken 33">
            <a:extLst>
              <a:ext uri="{FF2B5EF4-FFF2-40B4-BE49-F238E27FC236}">
                <a16:creationId xmlns:a16="http://schemas.microsoft.com/office/drawing/2014/main" id="{220167F1-AAB3-41CA-AB0F-FDFCE69A3CA8}"/>
              </a:ext>
            </a:extLst>
          </p:cNvPr>
          <p:cNvSpPr/>
          <p:nvPr/>
        </p:nvSpPr>
        <p:spPr>
          <a:xfrm>
            <a:off x="1094336" y="1017491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
        <p:nvSpPr>
          <p:cNvPr id="38" name="Rechthoek: afgeronde hoeken 37">
            <a:extLst>
              <a:ext uri="{FF2B5EF4-FFF2-40B4-BE49-F238E27FC236}">
                <a16:creationId xmlns:a16="http://schemas.microsoft.com/office/drawing/2014/main" id="{8A7C82B8-C6CC-4ECF-A6ED-1B925AF66C7D}"/>
              </a:ext>
            </a:extLst>
          </p:cNvPr>
          <p:cNvSpPr/>
          <p:nvPr/>
        </p:nvSpPr>
        <p:spPr>
          <a:xfrm>
            <a:off x="20163940"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en gevers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Impact van toezicht inzichtelijk maken voor gevers</a:t>
            </a:r>
          </a:p>
        </p:txBody>
      </p:sp>
      <p:sp>
        <p:nvSpPr>
          <p:cNvPr id="39" name="Rechthoek: afgeronde hoeken 38">
            <a:extLst>
              <a:ext uri="{FF2B5EF4-FFF2-40B4-BE49-F238E27FC236}">
                <a16:creationId xmlns:a16="http://schemas.microsoft.com/office/drawing/2014/main" id="{108DDC17-8929-4136-83BE-F52BB2FA2C31}"/>
              </a:ext>
            </a:extLst>
          </p:cNvPr>
          <p:cNvSpPr/>
          <p:nvPr/>
        </p:nvSpPr>
        <p:spPr>
          <a:xfrm>
            <a:off x="20163940"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ea typeface="+mn-ea"/>
                <a:cs typeface="+mn-cs"/>
              </a:rPr>
              <a:t>Ontwikkeling door toezicht</a:t>
            </a:r>
          </a:p>
          <a:p>
            <a:pPr marL="171450" indent="-171450" defTabSz="457200" eaLnBrk="1"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Ontwikkeling ‘achter de schermen’ kwantificeren</a:t>
            </a:r>
          </a:p>
        </p:txBody>
      </p:sp>
      <p:sp>
        <p:nvSpPr>
          <p:cNvPr id="46" name="Rechthoek: afgeronde hoeken 45">
            <a:extLst>
              <a:ext uri="{FF2B5EF4-FFF2-40B4-BE49-F238E27FC236}">
                <a16:creationId xmlns:a16="http://schemas.microsoft.com/office/drawing/2014/main" id="{C51CC13B-D56E-4AA4-A4BD-4056EA45D194}"/>
              </a:ext>
            </a:extLst>
          </p:cNvPr>
          <p:cNvSpPr/>
          <p:nvPr/>
        </p:nvSpPr>
        <p:spPr>
          <a:xfrm>
            <a:off x="20163940"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t"/>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Best </a:t>
            </a:r>
            <a:r>
              <a:rPr lang="nl-NL" sz="2400" kern="1200" dirty="0" err="1">
                <a:solidFill>
                  <a:srgbClr val="003399"/>
                </a:solidFill>
                <a:latin typeface="Montserrat SemiBold" panose="00000700000000000000" pitchFamily="2" charset="0"/>
              </a:rPr>
              <a:t>practices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Best </a:t>
            </a:r>
            <a:r>
              <a:rPr lang="nl-NL" sz="2000" kern="1200" dirty="0" err="1">
                <a:solidFill>
                  <a:prstClr val="black"/>
                </a:solidFill>
                <a:latin typeface="Montserrat" panose="00000500000000000000" pitchFamily="2" charset="0"/>
                <a:ea typeface="+mn-ea"/>
                <a:cs typeface="+mn-cs"/>
              </a:rPr>
              <a:t>practices</a:t>
            </a:r>
            <a:r>
              <a:rPr lang="nl-NL" sz="2000" kern="1200" dirty="0">
                <a:solidFill>
                  <a:prstClr val="black"/>
                </a:solidFill>
                <a:latin typeface="Montserrat" panose="00000500000000000000" pitchFamily="2" charset="0"/>
                <a:ea typeface="+mn-ea"/>
                <a:cs typeface="+mn-cs"/>
              </a:rPr>
              <a:t> delen met goede doelen</a:t>
            </a:r>
          </a:p>
          <a:p>
            <a:pPr marL="171450" lvl="0" indent="-171450" defTabSz="457200" hangingPunct="1">
              <a:lnSpc>
                <a:spcPct val="100000"/>
              </a:lnSpc>
              <a:spcBef>
                <a:spcPts val="0"/>
              </a:spcBef>
              <a:buFont typeface="Arial" panose="020B0604020202020204" pitchFamily="34" charset="0"/>
              <a:buChar char="•"/>
              <a:defRPr/>
            </a:pPr>
            <a:r>
              <a:rPr lang="nl-NL" sz="2000" kern="1200" dirty="0">
                <a:solidFill>
                  <a:prstClr val="black"/>
                </a:solidFill>
                <a:latin typeface="Montserrat" panose="00000500000000000000" pitchFamily="2" charset="0"/>
                <a:ea typeface="+mn-ea"/>
                <a:cs typeface="+mn-cs"/>
              </a:rPr>
              <a:t>Toezichtspraktijk delen met normsteller</a:t>
            </a:r>
          </a:p>
        </p:txBody>
      </p:sp>
    </p:spTree>
    <p:extLst>
      <p:ext uri="{BB962C8B-B14F-4D97-AF65-F5344CB8AC3E}">
        <p14:creationId xmlns:p14="http://schemas.microsoft.com/office/powerpoint/2010/main" val="4103426959"/>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Strategische keuzes 2024-2026</a:t>
            </a:r>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28</a:t>
            </a:fld>
            <a:endParaRPr/>
          </a:p>
        </p:txBody>
      </p:sp>
      <p:sp>
        <p:nvSpPr>
          <p:cNvPr id="40" name="Rechthoek: afgeronde hoeken 39">
            <a:extLst>
              <a:ext uri="{FF2B5EF4-FFF2-40B4-BE49-F238E27FC236}">
                <a16:creationId xmlns:a16="http://schemas.microsoft.com/office/drawing/2014/main" id="{9D1E62D4-D49C-4D88-8D0E-4551B087ECE3}"/>
              </a:ext>
            </a:extLst>
          </p:cNvPr>
          <p:cNvSpPr/>
          <p:nvPr/>
        </p:nvSpPr>
        <p:spPr>
          <a:xfrm>
            <a:off x="1094337"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1" name="Rechthoek: afgeronde hoeken 40">
            <a:extLst>
              <a:ext uri="{FF2B5EF4-FFF2-40B4-BE49-F238E27FC236}">
                <a16:creationId xmlns:a16="http://schemas.microsoft.com/office/drawing/2014/main" id="{607C8DED-A0C4-4599-95AD-7672CF273EDA}"/>
              </a:ext>
            </a:extLst>
          </p:cNvPr>
          <p:cNvSpPr/>
          <p:nvPr/>
        </p:nvSpPr>
        <p:spPr>
          <a:xfrm>
            <a:off x="8180584"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2" name="Rechthoek: afgeronde hoeken 41">
            <a:extLst>
              <a:ext uri="{FF2B5EF4-FFF2-40B4-BE49-F238E27FC236}">
                <a16:creationId xmlns:a16="http://schemas.microsoft.com/office/drawing/2014/main" id="{044C2E8D-253E-48E1-A29C-20CCA68D49AD}"/>
              </a:ext>
            </a:extLst>
          </p:cNvPr>
          <p:cNvSpPr/>
          <p:nvPr/>
        </p:nvSpPr>
        <p:spPr>
          <a:xfrm>
            <a:off x="15280675" y="2431288"/>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43" name="Tekstvak 42">
            <a:extLst>
              <a:ext uri="{FF2B5EF4-FFF2-40B4-BE49-F238E27FC236}">
                <a16:creationId xmlns:a16="http://schemas.microsoft.com/office/drawing/2014/main" id="{F107A6FF-8EA1-4DFA-B782-04316AC09656}"/>
              </a:ext>
            </a:extLst>
          </p:cNvPr>
          <p:cNvSpPr txBox="1"/>
          <p:nvPr/>
        </p:nvSpPr>
        <p:spPr>
          <a:xfrm>
            <a:off x="8194427" y="2431288"/>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44" name="Tekstvak 43">
            <a:extLst>
              <a:ext uri="{FF2B5EF4-FFF2-40B4-BE49-F238E27FC236}">
                <a16:creationId xmlns:a16="http://schemas.microsoft.com/office/drawing/2014/main" id="{82BA658F-16FF-414C-85BD-69B6EF16D4A0}"/>
              </a:ext>
            </a:extLst>
          </p:cNvPr>
          <p:cNvSpPr txBox="1"/>
          <p:nvPr/>
        </p:nvSpPr>
        <p:spPr>
          <a:xfrm>
            <a:off x="15294518" y="2431288"/>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45" name="Tekstvak 44">
            <a:extLst>
              <a:ext uri="{FF2B5EF4-FFF2-40B4-BE49-F238E27FC236}">
                <a16:creationId xmlns:a16="http://schemas.microsoft.com/office/drawing/2014/main" id="{16ABB9EC-6B02-4B92-9DAA-64043CC0F027}"/>
              </a:ext>
            </a:extLst>
          </p:cNvPr>
          <p:cNvSpPr txBox="1"/>
          <p:nvPr/>
        </p:nvSpPr>
        <p:spPr>
          <a:xfrm>
            <a:off x="1066651" y="2431288"/>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sp>
        <p:nvSpPr>
          <p:cNvPr id="63" name="Rechthoek: afgeronde hoeken 62">
            <a:extLst>
              <a:ext uri="{FF2B5EF4-FFF2-40B4-BE49-F238E27FC236}">
                <a16:creationId xmlns:a16="http://schemas.microsoft.com/office/drawing/2014/main" id="{5C0CF63D-10A5-4FAD-B33A-B7A61BD89A65}"/>
              </a:ext>
            </a:extLst>
          </p:cNvPr>
          <p:cNvSpPr/>
          <p:nvPr/>
        </p:nvSpPr>
        <p:spPr>
          <a:xfrm>
            <a:off x="1066650" y="12049001"/>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64" name="Tekstvak 63">
            <a:extLst>
              <a:ext uri="{FF2B5EF4-FFF2-40B4-BE49-F238E27FC236}">
                <a16:creationId xmlns:a16="http://schemas.microsoft.com/office/drawing/2014/main" id="{352AD51F-032E-4441-958E-2F5A20613121}"/>
              </a:ext>
            </a:extLst>
          </p:cNvPr>
          <p:cNvSpPr txBox="1"/>
          <p:nvPr/>
        </p:nvSpPr>
        <p:spPr>
          <a:xfrm>
            <a:off x="1066649" y="12055352"/>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65" name="Tekstvak 64">
            <a:extLst>
              <a:ext uri="{FF2B5EF4-FFF2-40B4-BE49-F238E27FC236}">
                <a16:creationId xmlns:a16="http://schemas.microsoft.com/office/drawing/2014/main" id="{9F6C0D5C-B412-4284-9EE5-88F038F1DC58}"/>
              </a:ext>
            </a:extLst>
          </p:cNvPr>
          <p:cNvSpPr txBox="1"/>
          <p:nvPr/>
        </p:nvSpPr>
        <p:spPr>
          <a:xfrm>
            <a:off x="8180584" y="12049001"/>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69" name="Tekstvak 68">
            <a:extLst>
              <a:ext uri="{FF2B5EF4-FFF2-40B4-BE49-F238E27FC236}">
                <a16:creationId xmlns:a16="http://schemas.microsoft.com/office/drawing/2014/main" id="{15079224-9A76-4948-A6D6-D7CFFE90C8C4}"/>
              </a:ext>
            </a:extLst>
          </p:cNvPr>
          <p:cNvSpPr txBox="1"/>
          <p:nvPr/>
        </p:nvSpPr>
        <p:spPr>
          <a:xfrm>
            <a:off x="15294518" y="12049001"/>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
        <p:nvSpPr>
          <p:cNvPr id="52" name="Rechthoek: afgeronde hoeken 51">
            <a:extLst>
              <a:ext uri="{FF2B5EF4-FFF2-40B4-BE49-F238E27FC236}">
                <a16:creationId xmlns:a16="http://schemas.microsoft.com/office/drawing/2014/main" id="{8D7CFB94-AD41-4375-9305-B857D404062B}"/>
              </a:ext>
            </a:extLst>
          </p:cNvPr>
          <p:cNvSpPr/>
          <p:nvPr/>
        </p:nvSpPr>
        <p:spPr>
          <a:xfrm>
            <a:off x="16572251"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Bekendheid</a:t>
            </a:r>
          </a:p>
        </p:txBody>
      </p:sp>
      <p:sp>
        <p:nvSpPr>
          <p:cNvPr id="56" name="Rechthoek: afgeronde hoeken 55">
            <a:extLst>
              <a:ext uri="{FF2B5EF4-FFF2-40B4-BE49-F238E27FC236}">
                <a16:creationId xmlns:a16="http://schemas.microsoft.com/office/drawing/2014/main" id="{0B144F71-7724-41EB-9CDC-15EAEC89871C}"/>
              </a:ext>
            </a:extLst>
          </p:cNvPr>
          <p:cNvSpPr/>
          <p:nvPr/>
        </p:nvSpPr>
        <p:spPr>
          <a:xfrm>
            <a:off x="9472160"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Datakwaliteit</a:t>
            </a:r>
          </a:p>
        </p:txBody>
      </p:sp>
      <p:sp>
        <p:nvSpPr>
          <p:cNvPr id="57" name="Rechthoek: afgeronde hoeken 56">
            <a:extLst>
              <a:ext uri="{FF2B5EF4-FFF2-40B4-BE49-F238E27FC236}">
                <a16:creationId xmlns:a16="http://schemas.microsoft.com/office/drawing/2014/main" id="{25265152-1FA0-4923-8F26-90215B02DEAF}"/>
              </a:ext>
            </a:extLst>
          </p:cNvPr>
          <p:cNvSpPr/>
          <p:nvPr/>
        </p:nvSpPr>
        <p:spPr>
          <a:xfrm>
            <a:off x="13022205"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NDP</a:t>
            </a:r>
          </a:p>
        </p:txBody>
      </p:sp>
      <p:sp>
        <p:nvSpPr>
          <p:cNvPr id="59" name="Rechthoek: afgeronde hoeken 58">
            <a:extLst>
              <a:ext uri="{FF2B5EF4-FFF2-40B4-BE49-F238E27FC236}">
                <a16:creationId xmlns:a16="http://schemas.microsoft.com/office/drawing/2014/main" id="{EFB850E7-8105-45BB-9397-F9B7B7B7A6C3}"/>
              </a:ext>
            </a:extLst>
          </p:cNvPr>
          <p:cNvSpPr/>
          <p:nvPr/>
        </p:nvSpPr>
        <p:spPr>
          <a:xfrm>
            <a:off x="5922114"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Categorie indeling</a:t>
            </a:r>
          </a:p>
        </p:txBody>
      </p:sp>
      <p:sp>
        <p:nvSpPr>
          <p:cNvPr id="60" name="Rechthoek: afgeronde hoeken 59">
            <a:extLst>
              <a:ext uri="{FF2B5EF4-FFF2-40B4-BE49-F238E27FC236}">
                <a16:creationId xmlns:a16="http://schemas.microsoft.com/office/drawing/2014/main" id="{9E5130AB-0D58-40F9-8FC1-25054DDD2FAF}"/>
              </a:ext>
            </a:extLst>
          </p:cNvPr>
          <p:cNvSpPr/>
          <p:nvPr/>
        </p:nvSpPr>
        <p:spPr>
          <a:xfrm>
            <a:off x="2372067"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Thema donateurs-perspectief</a:t>
            </a:r>
          </a:p>
        </p:txBody>
      </p:sp>
      <p:sp>
        <p:nvSpPr>
          <p:cNvPr id="73" name="Rechthoek: afgeronde hoeken 72">
            <a:extLst>
              <a:ext uri="{FF2B5EF4-FFF2-40B4-BE49-F238E27FC236}">
                <a16:creationId xmlns:a16="http://schemas.microsoft.com/office/drawing/2014/main" id="{F248A773-1078-47CE-BFE0-509677A59226}"/>
              </a:ext>
            </a:extLst>
          </p:cNvPr>
          <p:cNvSpPr/>
          <p:nvPr/>
        </p:nvSpPr>
        <p:spPr>
          <a:xfrm>
            <a:off x="16572251"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Dialoog &amp; inzicht</a:t>
            </a:r>
          </a:p>
        </p:txBody>
      </p:sp>
      <p:sp>
        <p:nvSpPr>
          <p:cNvPr id="74" name="Rechthoek: afgeronde hoeken 73">
            <a:extLst>
              <a:ext uri="{FF2B5EF4-FFF2-40B4-BE49-F238E27FC236}">
                <a16:creationId xmlns:a16="http://schemas.microsoft.com/office/drawing/2014/main" id="{2A3632C4-7D7A-41F1-B666-F8C3C01A0B28}"/>
              </a:ext>
            </a:extLst>
          </p:cNvPr>
          <p:cNvSpPr/>
          <p:nvPr/>
        </p:nvSpPr>
        <p:spPr>
          <a:xfrm>
            <a:off x="9472160"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Index op impact</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75" name="Rechthoek: afgeronde hoeken 74">
            <a:extLst>
              <a:ext uri="{FF2B5EF4-FFF2-40B4-BE49-F238E27FC236}">
                <a16:creationId xmlns:a16="http://schemas.microsoft.com/office/drawing/2014/main" id="{ABB3CE47-5D41-49F5-8C65-64435762E6F9}"/>
              </a:ext>
            </a:extLst>
          </p:cNvPr>
          <p:cNvSpPr/>
          <p:nvPr/>
        </p:nvSpPr>
        <p:spPr>
          <a:xfrm>
            <a:off x="13022205"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&amp; Vertrouwen</a:t>
            </a:r>
          </a:p>
        </p:txBody>
      </p:sp>
      <p:sp>
        <p:nvSpPr>
          <p:cNvPr id="76" name="Rechthoek: afgeronde hoeken 75">
            <a:extLst>
              <a:ext uri="{FF2B5EF4-FFF2-40B4-BE49-F238E27FC236}">
                <a16:creationId xmlns:a16="http://schemas.microsoft.com/office/drawing/2014/main" id="{EAEBB2B2-E36C-47EF-921F-B5D88B8853A8}"/>
              </a:ext>
            </a:extLst>
          </p:cNvPr>
          <p:cNvSpPr/>
          <p:nvPr/>
        </p:nvSpPr>
        <p:spPr>
          <a:xfrm>
            <a:off x="5922114"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Innovatie toezicht</a:t>
            </a:r>
          </a:p>
        </p:txBody>
      </p:sp>
      <p:sp>
        <p:nvSpPr>
          <p:cNvPr id="77" name="Rechthoek: afgeronde hoeken 76">
            <a:extLst>
              <a:ext uri="{FF2B5EF4-FFF2-40B4-BE49-F238E27FC236}">
                <a16:creationId xmlns:a16="http://schemas.microsoft.com/office/drawing/2014/main" id="{9EC884A0-7DA5-4DD3-85DA-C15475C21351}"/>
              </a:ext>
            </a:extLst>
          </p:cNvPr>
          <p:cNvSpPr/>
          <p:nvPr/>
        </p:nvSpPr>
        <p:spPr>
          <a:xfrm>
            <a:off x="2372067"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Toetsen per groep</a:t>
            </a:r>
          </a:p>
        </p:txBody>
      </p:sp>
      <p:sp>
        <p:nvSpPr>
          <p:cNvPr id="83" name="Rechthoek: afgeronde hoeken 82">
            <a:extLst>
              <a:ext uri="{FF2B5EF4-FFF2-40B4-BE49-F238E27FC236}">
                <a16:creationId xmlns:a16="http://schemas.microsoft.com/office/drawing/2014/main" id="{B567EF0F-C66E-46E9-93C2-4A57190C12C4}"/>
              </a:ext>
            </a:extLst>
          </p:cNvPr>
          <p:cNvSpPr/>
          <p:nvPr/>
        </p:nvSpPr>
        <p:spPr>
          <a:xfrm>
            <a:off x="16572251"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Autoriteit</a:t>
            </a:r>
          </a:p>
        </p:txBody>
      </p:sp>
      <p:sp>
        <p:nvSpPr>
          <p:cNvPr id="84" name="Rechthoek: afgeronde hoeken 83">
            <a:extLst>
              <a:ext uri="{FF2B5EF4-FFF2-40B4-BE49-F238E27FC236}">
                <a16:creationId xmlns:a16="http://schemas.microsoft.com/office/drawing/2014/main" id="{428D2D01-5770-4DF9-8034-2FE7EA9EDC3A}"/>
              </a:ext>
            </a:extLst>
          </p:cNvPr>
          <p:cNvSpPr/>
          <p:nvPr/>
        </p:nvSpPr>
        <p:spPr>
          <a:xfrm>
            <a:off x="9472160" y="823811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Inzicht in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anbi’s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85" name="Rechthoek: afgeronde hoeken 84">
            <a:extLst>
              <a:ext uri="{FF2B5EF4-FFF2-40B4-BE49-F238E27FC236}">
                <a16:creationId xmlns:a16="http://schemas.microsoft.com/office/drawing/2014/main" id="{1F5A7863-BF0F-4844-A22A-A0D2FBA181A0}"/>
              </a:ext>
            </a:extLst>
          </p:cNvPr>
          <p:cNvSpPr/>
          <p:nvPr/>
        </p:nvSpPr>
        <p:spPr>
          <a:xfrm>
            <a:off x="13022205"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Staat van de sector</a:t>
            </a:r>
          </a:p>
        </p:txBody>
      </p:sp>
      <p:sp>
        <p:nvSpPr>
          <p:cNvPr id="86" name="Rechthoek: afgeronde hoeken 85">
            <a:extLst>
              <a:ext uri="{FF2B5EF4-FFF2-40B4-BE49-F238E27FC236}">
                <a16:creationId xmlns:a16="http://schemas.microsoft.com/office/drawing/2014/main" id="{52979146-36FA-4CD3-9BD4-48FA4E1209EE}"/>
              </a:ext>
            </a:extLst>
          </p:cNvPr>
          <p:cNvSpPr/>
          <p:nvPr/>
        </p:nvSpPr>
        <p:spPr>
          <a:xfrm>
            <a:off x="5922114"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Atot50k Schaalbaar </a:t>
            </a:r>
            <a:r>
              <a:rPr kumimoji="0" lang="nl-NL" sz="2400" b="0" i="0" u="none" strike="noStrike" kern="1200" cap="none" spc="0" normalizeH="0" baseline="0" noProof="0" dirty="0" err="1">
                <a:ln>
                  <a:noFill/>
                </a:ln>
                <a:solidFill>
                  <a:srgbClr val="003399"/>
                </a:solidFill>
                <a:effectLst/>
                <a:uLnTx/>
                <a:uFillTx/>
                <a:latin typeface="Montserrat SemiBold" panose="00000700000000000000" pitchFamily="2" charset="0"/>
                <a:ea typeface="+mn-ea"/>
                <a:cs typeface="+mn-cs"/>
              </a:rPr>
              <a:t>toetsproces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87" name="Rechthoek: afgeronde hoeken 86">
            <a:extLst>
              <a:ext uri="{FF2B5EF4-FFF2-40B4-BE49-F238E27FC236}">
                <a16:creationId xmlns:a16="http://schemas.microsoft.com/office/drawing/2014/main" id="{53EC4BAC-5284-48CF-9E64-3BC00937831A}"/>
              </a:ext>
            </a:extLst>
          </p:cNvPr>
          <p:cNvSpPr/>
          <p:nvPr/>
        </p:nvSpPr>
        <p:spPr>
          <a:xfrm>
            <a:off x="2372067" y="8238119"/>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Donatieplatforms</a:t>
            </a:r>
          </a:p>
        </p:txBody>
      </p:sp>
      <p:sp>
        <p:nvSpPr>
          <p:cNvPr id="88" name="Rechthoek: afgeronde hoeken 87">
            <a:extLst>
              <a:ext uri="{FF2B5EF4-FFF2-40B4-BE49-F238E27FC236}">
                <a16:creationId xmlns:a16="http://schemas.microsoft.com/office/drawing/2014/main" id="{35EBBEF5-AF5C-4322-B5E5-AD009AB6E6A5}"/>
              </a:ext>
            </a:extLst>
          </p:cNvPr>
          <p:cNvSpPr/>
          <p:nvPr/>
        </p:nvSpPr>
        <p:spPr>
          <a:xfrm>
            <a:off x="9472160" y="9164759"/>
            <a:ext cx="3314345" cy="808604"/>
          </a:xfrm>
          <a:prstGeom prst="roundRect">
            <a:avLst>
              <a:gd name="adj" fmla="val 16836"/>
            </a:avLst>
          </a:prstGeom>
          <a:noFill/>
          <a:ln w="12700" cap="flat" cmpd="sng" algn="ctr">
            <a:solidFill>
              <a:srgbClr val="FF6600"/>
            </a:solidFill>
            <a:prstDash val="solid"/>
            <a:miter lim="800000"/>
          </a:ln>
          <a:effectLst/>
        </p:spPr>
        <p:txBody>
          <a:bodyPr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rPr>
              <a:t>Nieuwe doelgroep</a:t>
            </a:r>
          </a:p>
        </p:txBody>
      </p:sp>
      <p:sp>
        <p:nvSpPr>
          <p:cNvPr id="89" name="Rechthoek: afgeronde hoeken 88">
            <a:extLst>
              <a:ext uri="{FF2B5EF4-FFF2-40B4-BE49-F238E27FC236}">
                <a16:creationId xmlns:a16="http://schemas.microsoft.com/office/drawing/2014/main" id="{29B09F3A-8A1C-4E18-A66D-2E91D9404F7E}"/>
              </a:ext>
            </a:extLst>
          </p:cNvPr>
          <p:cNvSpPr/>
          <p:nvPr/>
        </p:nvSpPr>
        <p:spPr>
          <a:xfrm>
            <a:off x="1094337" y="631477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beter doen)</a:t>
            </a:r>
          </a:p>
        </p:txBody>
      </p:sp>
      <p:sp>
        <p:nvSpPr>
          <p:cNvPr id="91" name="Rechthoek: afgeronde hoeken 90">
            <a:extLst>
              <a:ext uri="{FF2B5EF4-FFF2-40B4-BE49-F238E27FC236}">
                <a16:creationId xmlns:a16="http://schemas.microsoft.com/office/drawing/2014/main" id="{A27FB788-F6C7-41DF-99C8-F827FA0A6A3C}"/>
              </a:ext>
            </a:extLst>
          </p:cNvPr>
          <p:cNvSpPr/>
          <p:nvPr/>
        </p:nvSpPr>
        <p:spPr>
          <a:xfrm>
            <a:off x="1094337" y="8238119"/>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Verbreden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(nieuwe doelgroepen)</a:t>
            </a:r>
          </a:p>
        </p:txBody>
      </p:sp>
      <p:sp>
        <p:nvSpPr>
          <p:cNvPr id="33" name="Rechthoek: afgeronde hoeken 32">
            <a:extLst>
              <a:ext uri="{FF2B5EF4-FFF2-40B4-BE49-F238E27FC236}">
                <a16:creationId xmlns:a16="http://schemas.microsoft.com/office/drawing/2014/main" id="{B90AFDC4-F0E4-40B6-9092-0474205A5BF9}"/>
              </a:ext>
            </a:extLst>
          </p:cNvPr>
          <p:cNvSpPr/>
          <p:nvPr/>
        </p:nvSpPr>
        <p:spPr>
          <a:xfrm>
            <a:off x="20122296" y="631477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Toezicht en gevers</a:t>
            </a:r>
          </a:p>
        </p:txBody>
      </p:sp>
      <p:sp>
        <p:nvSpPr>
          <p:cNvPr id="34" name="Rechthoek: afgeronde hoeken 33">
            <a:extLst>
              <a:ext uri="{FF2B5EF4-FFF2-40B4-BE49-F238E27FC236}">
                <a16:creationId xmlns:a16="http://schemas.microsoft.com/office/drawing/2014/main" id="{D9515B67-C1EA-4499-B001-ECBD1A37F93D}"/>
              </a:ext>
            </a:extLst>
          </p:cNvPr>
          <p:cNvSpPr/>
          <p:nvPr/>
        </p:nvSpPr>
        <p:spPr>
          <a:xfrm>
            <a:off x="20122296" y="10174913"/>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Best </a:t>
            </a:r>
            <a:r>
              <a:rPr lang="nl-NL" sz="2400" kern="1200" dirty="0" err="1">
                <a:solidFill>
                  <a:srgbClr val="003399"/>
                </a:solidFill>
                <a:latin typeface="Montserrat SemiBold" panose="00000700000000000000" pitchFamily="2" charset="0"/>
              </a:rPr>
              <a:t>practices</a:t>
            </a:r>
            <a:endParaRPr kumimoji="0" lang="nl-NL" sz="2400" b="0" i="0" u="none" strike="noStrike" kern="1200" cap="none" spc="0" normalizeH="0" baseline="0" noProof="0" dirty="0">
              <a:ln>
                <a:noFill/>
              </a:ln>
              <a:solidFill>
                <a:srgbClr val="003399"/>
              </a:solidFill>
              <a:effectLst/>
              <a:uLnTx/>
              <a:uFillTx/>
              <a:latin typeface="Montserrat SemiBold" panose="00000700000000000000" pitchFamily="2" charset="0"/>
              <a:ea typeface="+mn-ea"/>
              <a:cs typeface="+mn-cs"/>
            </a:endParaRPr>
          </a:p>
        </p:txBody>
      </p:sp>
      <p:sp>
        <p:nvSpPr>
          <p:cNvPr id="35" name="Rechthoek: afgeronde hoeken 34">
            <a:extLst>
              <a:ext uri="{FF2B5EF4-FFF2-40B4-BE49-F238E27FC236}">
                <a16:creationId xmlns:a16="http://schemas.microsoft.com/office/drawing/2014/main" id="{A02F0992-670D-403C-9C8D-6DA2DEB11D6D}"/>
              </a:ext>
            </a:extLst>
          </p:cNvPr>
          <p:cNvSpPr/>
          <p:nvPr/>
        </p:nvSpPr>
        <p:spPr>
          <a:xfrm>
            <a:off x="20122296" y="8244470"/>
            <a:ext cx="3314345" cy="1721796"/>
          </a:xfrm>
          <a:prstGeom prst="roundRect">
            <a:avLst>
              <a:gd name="adj" fmla="val 7212"/>
            </a:avLst>
          </a:prstGeom>
          <a:noFill/>
          <a:ln w="12700" cap="flat" cmpd="sng" algn="ctr">
            <a:solidFill>
              <a:srgbClr val="FF6600"/>
            </a:solidFill>
            <a:prstDash val="solid"/>
            <a:miter lim="800000"/>
          </a:ln>
          <a:effectLst/>
        </p:spPr>
        <p:txBody>
          <a:bodyPr lIns="36000" tIns="0" rIns="36000" bIns="0" rtlCol="0" anchor="ctr"/>
          <a:lstStyle/>
          <a:p>
            <a:pPr lvl="0" algn="ctr" defTabSz="457200" hangingPunct="1">
              <a:lnSpc>
                <a:spcPct val="100000"/>
              </a:lnSpc>
              <a:spcBef>
                <a:spcPts val="0"/>
              </a:spcBef>
              <a:defRPr/>
            </a:pPr>
            <a:r>
              <a:rPr lang="nl-NL" sz="2400" kern="1200" dirty="0">
                <a:solidFill>
                  <a:srgbClr val="003399"/>
                </a:solidFill>
                <a:latin typeface="Montserrat SemiBold" panose="00000700000000000000" pitchFamily="2" charset="0"/>
              </a:rPr>
              <a:t>Ontwikkeling door toezicht</a:t>
            </a:r>
          </a:p>
        </p:txBody>
      </p:sp>
      <p:sp>
        <p:nvSpPr>
          <p:cNvPr id="36" name="Rechthoek: afgeronde hoeken 35">
            <a:extLst>
              <a:ext uri="{FF2B5EF4-FFF2-40B4-BE49-F238E27FC236}">
                <a16:creationId xmlns:a16="http://schemas.microsoft.com/office/drawing/2014/main" id="{25D74E47-196A-4F7F-9810-744A634F803D}"/>
              </a:ext>
            </a:extLst>
          </p:cNvPr>
          <p:cNvSpPr/>
          <p:nvPr/>
        </p:nvSpPr>
        <p:spPr>
          <a:xfrm>
            <a:off x="1094336" y="10174913"/>
            <a:ext cx="1001079" cy="1721796"/>
          </a:xfrm>
          <a:prstGeom prst="roundRect">
            <a:avLst>
              <a:gd name="adj" fmla="val 7212"/>
            </a:avLst>
          </a:prstGeom>
          <a:noFill/>
          <a:ln w="12700" cap="flat" cmpd="sng" algn="ctr">
            <a:solidFill>
              <a:srgbClr val="666666"/>
            </a:solidFill>
            <a:prstDash val="solid"/>
            <a:miter lim="800000"/>
          </a:ln>
          <a:effectLst/>
        </p:spPr>
        <p:txBody>
          <a:bodyPr vert="vert270" lIns="36000" tIns="0" rIns="36000" bIns="0" rtlCol="0" anchor="t"/>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Vernieuwen</a:t>
            </a:r>
          </a:p>
          <a:p>
            <a:pPr marR="0" lvl="0" algn="ctr" defTabSz="457200" eaLnBrk="1" fontAlgn="auto" latinLnBrk="0" hangingPunct="1">
              <a:lnSpc>
                <a:spcPct val="100000"/>
              </a:lnSpc>
              <a:spcBef>
                <a:spcPts val="0"/>
              </a:spcBef>
              <a:spcAft>
                <a:spcPts val="0"/>
              </a:spcAft>
              <a:buClrTx/>
              <a:buSzTx/>
              <a:tabLst/>
              <a:defRPr/>
            </a:pPr>
            <a:r>
              <a:rPr kumimoji="0" lang="nl-NL" sz="16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(wat we doen, slimmer doen)</a:t>
            </a:r>
          </a:p>
        </p:txBody>
      </p:sp>
    </p:spTree>
    <p:extLst>
      <p:ext uri="{BB962C8B-B14F-4D97-AF65-F5344CB8AC3E}">
        <p14:creationId xmlns:p14="http://schemas.microsoft.com/office/powerpoint/2010/main" val="1393821519"/>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5. Meerjarenbegroting 2024-2026</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29</a:t>
            </a:fld>
            <a:endParaRPr/>
          </a:p>
        </p:txBody>
      </p:sp>
      <p:sp>
        <p:nvSpPr>
          <p:cNvPr id="204" name="H1 85pt"/>
          <p:cNvSpPr txBox="1">
            <a:spLocks noGrp="1"/>
          </p:cNvSpPr>
          <p:nvPr>
            <p:ph type="body" sz="quarter" idx="24"/>
          </p:nvPr>
        </p:nvSpPr>
        <p:spPr>
          <a:xfrm>
            <a:off x="1386841" y="3792028"/>
            <a:ext cx="20069990" cy="1958648"/>
          </a:xfrm>
          <a:prstGeom prst="rect">
            <a:avLst/>
          </a:prstGeom>
        </p:spPr>
        <p:txBody>
          <a:bodyPr/>
          <a:lstStyle/>
          <a:p>
            <a:r>
              <a:rPr lang="nl-NL" sz="4000" dirty="0">
                <a:solidFill>
                  <a:srgbClr val="FE6501"/>
                </a:solidFill>
                <a:latin typeface="Montserrat Regular" panose="00000500000000000000" pitchFamily="2" charset="0"/>
              </a:rPr>
              <a:t>Begroting</a:t>
            </a:r>
          </a:p>
          <a:p>
            <a:pPr marL="914400" indent="-914400">
              <a:buAutoNum type="arabicPeriod"/>
            </a:pPr>
            <a:endParaRPr lang="nl-NL" sz="4000" dirty="0">
              <a:solidFill>
                <a:srgbClr val="FE6501"/>
              </a:solidFill>
              <a:latin typeface="Montserrat Regular" panose="00000500000000000000" pitchFamily="2" charset="0"/>
            </a:endParaRPr>
          </a:p>
          <a:p>
            <a:pPr marL="571500" indent="-571500">
              <a:buFont typeface="Arial" panose="020B0604020202020204" pitchFamily="34" charset="0"/>
              <a:buChar char="•"/>
            </a:pPr>
            <a:r>
              <a:rPr lang="nl-NL" sz="4000" b="0" dirty="0">
                <a:latin typeface="Montserrat Regular" panose="00000500000000000000" pitchFamily="2" charset="0"/>
              </a:rPr>
              <a:t>Meerjarenbegroting wordt separaat uitgewerkt en vastgesteld.</a:t>
            </a:r>
            <a:endParaRPr lang="nl-NL" sz="4000" dirty="0">
              <a:latin typeface="Montserrat Regular" panose="00000500000000000000" pitchFamily="2" charset="0"/>
            </a:endParaRPr>
          </a:p>
        </p:txBody>
      </p:sp>
    </p:spTree>
    <p:extLst>
      <p:ext uri="{BB962C8B-B14F-4D97-AF65-F5344CB8AC3E}">
        <p14:creationId xmlns:p14="http://schemas.microsoft.com/office/powerpoint/2010/main" val="166523505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1. Terugblik 2021-2023</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sp>
        <p:nvSpPr>
          <p:cNvPr id="204" name="H1 85pt"/>
          <p:cNvSpPr txBox="1">
            <a:spLocks noGrp="1"/>
          </p:cNvSpPr>
          <p:nvPr>
            <p:ph type="body" sz="quarter" idx="24"/>
          </p:nvPr>
        </p:nvSpPr>
        <p:spPr>
          <a:xfrm>
            <a:off x="1714499" y="3943349"/>
            <a:ext cx="19592179" cy="9532019"/>
          </a:xfrm>
          <a:prstGeom prst="rect">
            <a:avLst/>
          </a:prstGeom>
        </p:spPr>
        <p:txBody>
          <a:bodyPr>
            <a:normAutofit lnSpcReduction="10000"/>
          </a:bodyPr>
          <a:lstStyle/>
          <a:p>
            <a:r>
              <a:rPr lang="nl-NL" sz="4000" b="0" dirty="0">
                <a:latin typeface="Montserrat Regular" panose="00000500000000000000" pitchFamily="2" charset="0"/>
              </a:rPr>
              <a:t>De titel van het meerjarenbeleidsplan 2021 – 2023 was </a:t>
            </a:r>
          </a:p>
          <a:p>
            <a:r>
              <a:rPr lang="nl-NL" sz="4000" dirty="0">
                <a:solidFill>
                  <a:srgbClr val="FE6501"/>
                </a:solidFill>
                <a:latin typeface="Montserrat Regular" panose="00000500000000000000" pitchFamily="2" charset="0"/>
              </a:rPr>
              <a:t>Van Publieksvertrouwen naar Samenlevingsvertrouwen</a:t>
            </a:r>
          </a:p>
          <a:p>
            <a:endParaRPr lang="nl-NL" sz="4000" dirty="0">
              <a:solidFill>
                <a:srgbClr val="FE6501"/>
              </a:solidFill>
              <a:latin typeface="Montserrat Regular" panose="00000500000000000000" pitchFamily="2" charset="0"/>
            </a:endParaRPr>
          </a:p>
          <a:p>
            <a:pPr marL="571500" indent="-571500">
              <a:buBlip>
                <a:blip r:embed="rId3"/>
              </a:buBlip>
            </a:pPr>
            <a:r>
              <a:rPr lang="nl-NL" sz="3600" b="0" dirty="0">
                <a:latin typeface="Montserrat Regular" panose="00000500000000000000" pitchFamily="2" charset="0"/>
              </a:rPr>
              <a:t>Voor </a:t>
            </a:r>
            <a:r>
              <a:rPr lang="nl-NL" sz="3600" dirty="0">
                <a:latin typeface="Montserrat Regular" panose="00000500000000000000" pitchFamily="2" charset="0"/>
              </a:rPr>
              <a:t>Toezicht</a:t>
            </a:r>
            <a:r>
              <a:rPr lang="nl-NL" sz="3600" b="0" dirty="0">
                <a:latin typeface="Montserrat Regular" panose="00000500000000000000" pitchFamily="2" charset="0"/>
              </a:rPr>
              <a:t> formuleerden we als doelstellingen het realiseren van Verbreding, </a:t>
            </a:r>
            <a:r>
              <a:rPr lang="nl-NL" sz="3600" b="0" dirty="0" err="1">
                <a:latin typeface="Montserrat Regular" panose="00000500000000000000" pitchFamily="2" charset="0"/>
              </a:rPr>
              <a:t>ANBI’s</a:t>
            </a:r>
            <a:r>
              <a:rPr lang="nl-NL" sz="3600" b="0" dirty="0">
                <a:latin typeface="Montserrat Regular" panose="00000500000000000000" pitchFamily="2" charset="0"/>
              </a:rPr>
              <a:t> in kaart gebracht, samenwerking met vermogensfondsen/bedrijfsfondsen, categorie-indeling aangepast, toetsen van lokale initiatieven, nadruk op impact, nadruk op integriteit, en CBF-Erkenning heeft een rol in risico-reductie </a:t>
            </a:r>
            <a:r>
              <a:rPr lang="nl-NL" sz="3600" b="0" dirty="0" err="1">
                <a:latin typeface="Montserrat Regular" panose="00000500000000000000" pitchFamily="2" charset="0"/>
              </a:rPr>
              <a:t>mbt</a:t>
            </a:r>
            <a:r>
              <a:rPr lang="nl-NL" sz="3600" b="0" dirty="0">
                <a:latin typeface="Montserrat Regular" panose="00000500000000000000" pitchFamily="2" charset="0"/>
              </a:rPr>
              <a:t> de-risking.</a:t>
            </a:r>
          </a:p>
          <a:p>
            <a:pPr marL="571500" indent="-571500">
              <a:buBlip>
                <a:blip r:embed="rId3"/>
              </a:buBlip>
            </a:pPr>
            <a:r>
              <a:rPr lang="nl-NL" sz="3600" b="0" dirty="0">
                <a:latin typeface="Montserrat Regular" panose="00000500000000000000" pitchFamily="2" charset="0"/>
              </a:rPr>
              <a:t>Het meeste is hiervan gerealiseerd of een eind op weg. Onze rol bij gemeenten (lokale initiatieven) en de samenwerking met vermogensfondsen heeft wel aandacht gekregen maar is nog niet gerealiseerd. ER is flinke vooruitgang </a:t>
            </a:r>
            <a:r>
              <a:rPr lang="nl-NL" sz="3600" b="0" dirty="0" err="1">
                <a:latin typeface="Montserrat Regular" panose="00000500000000000000" pitchFamily="2" charset="0"/>
              </a:rPr>
              <a:t>mbt</a:t>
            </a:r>
            <a:r>
              <a:rPr lang="nl-NL" sz="3600" b="0" dirty="0">
                <a:latin typeface="Montserrat Regular" panose="00000500000000000000" pitchFamily="2" charset="0"/>
              </a:rPr>
              <a:t> de portal voor </a:t>
            </a:r>
            <a:r>
              <a:rPr lang="nl-NL" sz="3600" b="0" dirty="0" err="1">
                <a:latin typeface="Montserrat Regular" panose="00000500000000000000" pitchFamily="2" charset="0"/>
              </a:rPr>
              <a:t>ANBI’s</a:t>
            </a:r>
            <a:r>
              <a:rPr lang="nl-NL" sz="3600" b="0" dirty="0">
                <a:latin typeface="Montserrat Regular" panose="00000500000000000000" pitchFamily="2" charset="0"/>
              </a:rPr>
              <a:t>, maar dit blijft aandacht vragen in de volgende periode. </a:t>
            </a:r>
          </a:p>
          <a:p>
            <a:pPr marL="571500" indent="-571500">
              <a:buBlip>
                <a:blip r:embed="rId3"/>
              </a:buBlip>
            </a:pPr>
            <a:endParaRPr lang="nl-NL" sz="3600" b="0" dirty="0">
              <a:latin typeface="Montserrat Regular" panose="00000500000000000000" pitchFamily="2" charset="0"/>
            </a:endParaRPr>
          </a:p>
          <a:p>
            <a:pPr marL="571500" indent="-571500">
              <a:buBlip>
                <a:blip r:embed="rId3"/>
              </a:buBlip>
            </a:pPr>
            <a:r>
              <a:rPr lang="nl-NL" sz="3600" b="0" dirty="0">
                <a:latin typeface="Montserrat Regular" panose="00000500000000000000" pitchFamily="2" charset="0"/>
              </a:rPr>
              <a:t>We wilden 642 Erkende goede doelen hebben aan het einde van 2023 (nu al 688).</a:t>
            </a:r>
          </a:p>
          <a:p>
            <a:pPr marL="571500" indent="-571500">
              <a:buBlip>
                <a:blip r:embed="rId3"/>
              </a:buBlip>
            </a:pPr>
            <a:r>
              <a:rPr lang="nl-NL" sz="3600" b="0" dirty="0">
                <a:latin typeface="Montserrat Regular" panose="00000500000000000000" pitchFamily="2" charset="0"/>
              </a:rPr>
              <a:t>De plannen voor toetsen zijn deels uitgevoerd maar ook voor een deel niet: ideeën ophalen bij grote D’s/meer persoonlijk contact met kleine organisaties, meer inzet van benchmarks.</a:t>
            </a:r>
            <a:endParaRPr lang="nl-NL" sz="4000" b="0" dirty="0">
              <a:latin typeface="Montserrat Regular" panose="00000500000000000000" pitchFamily="2" charset="0"/>
            </a:endParaRPr>
          </a:p>
        </p:txBody>
      </p:sp>
    </p:spTree>
    <p:extLst>
      <p:ext uri="{BB962C8B-B14F-4D97-AF65-F5344CB8AC3E}">
        <p14:creationId xmlns:p14="http://schemas.microsoft.com/office/powerpoint/2010/main" val="3252311874"/>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1. Terugblik 2021-2023</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4</a:t>
            </a:fld>
            <a:endParaRPr/>
          </a:p>
        </p:txBody>
      </p:sp>
      <p:sp>
        <p:nvSpPr>
          <p:cNvPr id="204" name="H1 85pt"/>
          <p:cNvSpPr txBox="1">
            <a:spLocks noGrp="1"/>
          </p:cNvSpPr>
          <p:nvPr>
            <p:ph type="body" sz="quarter" idx="24"/>
          </p:nvPr>
        </p:nvSpPr>
        <p:spPr>
          <a:xfrm>
            <a:off x="1714499" y="3943349"/>
            <a:ext cx="19592179" cy="9483893"/>
          </a:xfrm>
          <a:prstGeom prst="rect">
            <a:avLst/>
          </a:prstGeom>
        </p:spPr>
        <p:txBody>
          <a:bodyPr>
            <a:normAutofit lnSpcReduction="10000"/>
          </a:bodyPr>
          <a:lstStyle/>
          <a:p>
            <a:r>
              <a:rPr lang="nl-NL" sz="4000" b="0" dirty="0">
                <a:latin typeface="Montserrat Regular" panose="00000500000000000000" pitchFamily="2" charset="0"/>
              </a:rPr>
              <a:t>De titel van het meerjarenbeleidsplan 2021 – 2023 was </a:t>
            </a:r>
          </a:p>
          <a:p>
            <a:r>
              <a:rPr lang="nl-NL" sz="4000" dirty="0">
                <a:solidFill>
                  <a:srgbClr val="FE6501"/>
                </a:solidFill>
                <a:latin typeface="Montserrat Regular" panose="00000500000000000000" pitchFamily="2" charset="0"/>
              </a:rPr>
              <a:t>Van Publieksvertrouwen naar Samenlevingsvertrouwen</a:t>
            </a:r>
          </a:p>
          <a:p>
            <a:endParaRPr lang="nl-NL" sz="4000" dirty="0">
              <a:solidFill>
                <a:srgbClr val="FE6501"/>
              </a:solidFill>
              <a:latin typeface="Montserrat Regular" panose="00000500000000000000" pitchFamily="2" charset="0"/>
            </a:endParaRPr>
          </a:p>
          <a:p>
            <a:pPr marL="571500" indent="-571500">
              <a:buBlip>
                <a:blip r:embed="rId3"/>
              </a:buBlip>
            </a:pPr>
            <a:r>
              <a:rPr lang="nl-NL" sz="3600" b="0" dirty="0">
                <a:latin typeface="Montserrat Regular" panose="00000500000000000000" pitchFamily="2" charset="0"/>
              </a:rPr>
              <a:t>Voor </a:t>
            </a:r>
            <a:r>
              <a:rPr lang="nl-NL" sz="3600" dirty="0">
                <a:latin typeface="Montserrat Regular" panose="00000500000000000000" pitchFamily="2" charset="0"/>
              </a:rPr>
              <a:t>Informeren</a:t>
            </a:r>
            <a:r>
              <a:rPr lang="nl-NL" sz="3600" b="0" dirty="0">
                <a:latin typeface="Montserrat Regular" panose="00000500000000000000" pitchFamily="2" charset="0"/>
              </a:rPr>
              <a:t> formuleerden we doelstellingen op het gebied van data-invoer en data-analyse.  Hier zijn grote slagen in gemaakt door de aanschaf van een nieuwe database. De State of the Sector wordt genoemd, en wordt in 2023 voor het eerst gehouden.</a:t>
            </a:r>
          </a:p>
          <a:p>
            <a:pPr marL="571500" indent="-571500">
              <a:buBlip>
                <a:blip r:embed="rId3"/>
              </a:buBlip>
            </a:pPr>
            <a:r>
              <a:rPr lang="nl-NL" sz="3600" b="0" dirty="0">
                <a:latin typeface="Montserrat Regular" panose="00000500000000000000" pitchFamily="2" charset="0"/>
              </a:rPr>
              <a:t>Het voornemen was zichtbaarder te zijn in de media, ook </a:t>
            </a:r>
            <a:r>
              <a:rPr lang="nl-NL" sz="3600" b="0" dirty="0" err="1">
                <a:latin typeface="Montserrat Regular" panose="00000500000000000000" pitchFamily="2" charset="0"/>
              </a:rPr>
              <a:t>social</a:t>
            </a:r>
            <a:r>
              <a:rPr lang="nl-NL" sz="3600" b="0" dirty="0">
                <a:latin typeface="Montserrat Regular" panose="00000500000000000000" pitchFamily="2" charset="0"/>
              </a:rPr>
              <a:t> media. Dit is gerealiseerd en is nog steeds een belangrijk doel. </a:t>
            </a:r>
          </a:p>
          <a:p>
            <a:pPr marL="571500" indent="-571500">
              <a:buBlip>
                <a:blip r:embed="rId3"/>
              </a:buBlip>
            </a:pPr>
            <a:r>
              <a:rPr lang="nl-NL" sz="3600" b="0" dirty="0">
                <a:latin typeface="Montserrat Regular" panose="00000500000000000000" pitchFamily="2" charset="0"/>
              </a:rPr>
              <a:t>De vraagbaakfunctie is aangepast en gericht op het klantvriendelijk informeren van vragers en klagers.</a:t>
            </a:r>
          </a:p>
          <a:p>
            <a:pPr marL="571500" indent="-571500">
              <a:buBlip>
                <a:blip r:embed="rId3"/>
              </a:buBlip>
            </a:pPr>
            <a:endParaRPr lang="nl-NL" sz="3600" b="0" dirty="0">
              <a:latin typeface="Montserrat Regular" panose="00000500000000000000" pitchFamily="2" charset="0"/>
            </a:endParaRPr>
          </a:p>
          <a:p>
            <a:pPr marL="571500" indent="-571500">
              <a:buBlip>
                <a:blip r:embed="rId3"/>
              </a:buBlip>
            </a:pPr>
            <a:r>
              <a:rPr lang="nl-NL" sz="3600" dirty="0">
                <a:latin typeface="Montserrat Regular" panose="00000500000000000000" pitchFamily="2" charset="0"/>
              </a:rPr>
              <a:t>Positionering: </a:t>
            </a:r>
            <a:r>
              <a:rPr lang="nl-NL" sz="3600" b="0" dirty="0">
                <a:latin typeface="Montserrat Regular" panose="00000500000000000000" pitchFamily="2" charset="0"/>
              </a:rPr>
              <a:t>een nieuwe naam en campagne moest bijdragen aan duidelijkere positionering en groei  van de naamsbekendheid. Dit is gelukt.</a:t>
            </a:r>
          </a:p>
          <a:p>
            <a:pPr marL="571500" indent="-571500">
              <a:buBlip>
                <a:blip r:embed="rId3"/>
              </a:buBlip>
            </a:pPr>
            <a:r>
              <a:rPr lang="nl-NL" sz="3600" b="0" dirty="0">
                <a:latin typeface="Montserrat Regular" panose="00000500000000000000" pitchFamily="2" charset="0"/>
              </a:rPr>
              <a:t>Daarnaast wilden we ook zichtbaarder worden bij overheid en politiek. Dat is gelukt door dialoog en samenwerkingen met </a:t>
            </a:r>
            <a:r>
              <a:rPr lang="nl-NL" sz="3600" b="0" dirty="0" err="1">
                <a:latin typeface="Montserrat Regular" panose="00000500000000000000" pitchFamily="2" charset="0"/>
              </a:rPr>
              <a:t>MinFin</a:t>
            </a:r>
            <a:r>
              <a:rPr lang="nl-NL" sz="3600" b="0" dirty="0">
                <a:latin typeface="Montserrat Regular" panose="00000500000000000000" pitchFamily="2" charset="0"/>
              </a:rPr>
              <a:t>, BuZa en EZK en natuurlijk met J&amp;V. In rapporten voor Minister/Staatssecretaris wordt het CBF genoemd.</a:t>
            </a:r>
            <a:endParaRPr lang="nl-NL" sz="3600" dirty="0">
              <a:latin typeface="Montserrat Regular" panose="00000500000000000000" pitchFamily="2" charset="0"/>
            </a:endParaRPr>
          </a:p>
        </p:txBody>
      </p:sp>
    </p:spTree>
    <p:extLst>
      <p:ext uri="{BB962C8B-B14F-4D97-AF65-F5344CB8AC3E}">
        <p14:creationId xmlns:p14="http://schemas.microsoft.com/office/powerpoint/2010/main" val="300772621"/>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1. Terugblik 2021-2023</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5</a:t>
            </a:fld>
            <a:endParaRPr/>
          </a:p>
        </p:txBody>
      </p:sp>
      <p:sp>
        <p:nvSpPr>
          <p:cNvPr id="204" name="H1 85pt"/>
          <p:cNvSpPr txBox="1">
            <a:spLocks noGrp="1"/>
          </p:cNvSpPr>
          <p:nvPr>
            <p:ph type="body" sz="quarter" idx="24"/>
          </p:nvPr>
        </p:nvSpPr>
        <p:spPr>
          <a:xfrm>
            <a:off x="1714499" y="3943349"/>
            <a:ext cx="19592179" cy="5836633"/>
          </a:xfrm>
          <a:prstGeom prst="rect">
            <a:avLst/>
          </a:prstGeom>
        </p:spPr>
        <p:txBody>
          <a:bodyPr>
            <a:normAutofit/>
          </a:bodyPr>
          <a:lstStyle/>
          <a:p>
            <a:r>
              <a:rPr lang="nl-NL" sz="4000" b="0" dirty="0">
                <a:latin typeface="Montserrat Regular" panose="00000500000000000000" pitchFamily="2" charset="0"/>
              </a:rPr>
              <a:t>De titel van het meerjarenbeleidsplan 2021 – 2023 was </a:t>
            </a:r>
          </a:p>
          <a:p>
            <a:r>
              <a:rPr lang="nl-NL" sz="4000" dirty="0">
                <a:solidFill>
                  <a:srgbClr val="FE6501"/>
                </a:solidFill>
                <a:latin typeface="Montserrat Regular" panose="00000500000000000000" pitchFamily="2" charset="0"/>
              </a:rPr>
              <a:t>Van Publieksvertrouwen naar Samenlevingsvertrouwen</a:t>
            </a:r>
          </a:p>
          <a:p>
            <a:endParaRPr lang="nl-NL" sz="4000" dirty="0">
              <a:solidFill>
                <a:srgbClr val="FE6501"/>
              </a:solidFill>
              <a:latin typeface="Montserrat Regular" panose="00000500000000000000" pitchFamily="2" charset="0"/>
            </a:endParaRPr>
          </a:p>
          <a:p>
            <a:pPr marL="571500" indent="-571500">
              <a:buBlip>
                <a:blip r:embed="rId3"/>
              </a:buBlip>
            </a:pPr>
            <a:r>
              <a:rPr lang="nl-NL" sz="3600" b="0" dirty="0">
                <a:latin typeface="Montserrat Regular" panose="00000500000000000000" pitchFamily="2" charset="0"/>
              </a:rPr>
              <a:t>Voor </a:t>
            </a:r>
            <a:r>
              <a:rPr lang="nl-NL" sz="3600" dirty="0">
                <a:latin typeface="Montserrat Regular" panose="00000500000000000000" pitchFamily="2" charset="0"/>
              </a:rPr>
              <a:t>Reflecteren </a:t>
            </a:r>
            <a:r>
              <a:rPr lang="nl-NL" sz="3600" b="0" dirty="0">
                <a:latin typeface="Montserrat Regular" panose="00000500000000000000" pitchFamily="2" charset="0"/>
              </a:rPr>
              <a:t>wilden we minimaal één keer per jaar een sectorreflectie over een thema doen verschijnen, de State of the Sector introduceren, samenwerken met universiteiten voor het doen van onderzoek, een pilot doen om te onderzoeken of </a:t>
            </a:r>
            <a:r>
              <a:rPr lang="nl-NL" sz="3600" b="0" dirty="0" err="1">
                <a:latin typeface="Montserrat Regular" panose="00000500000000000000" pitchFamily="2" charset="0"/>
              </a:rPr>
              <a:t>SDG’s</a:t>
            </a:r>
            <a:r>
              <a:rPr lang="nl-NL" sz="3600" b="0" dirty="0">
                <a:latin typeface="Montserrat Regular" panose="00000500000000000000" pitchFamily="2" charset="0"/>
              </a:rPr>
              <a:t> bruikbaar zijn voor onze sector en bijdragen aan de Impact Challenge. </a:t>
            </a:r>
          </a:p>
          <a:p>
            <a:pPr marL="571500" indent="-571500">
              <a:buBlip>
                <a:blip r:embed="rId3"/>
              </a:buBlip>
            </a:pPr>
            <a:r>
              <a:rPr lang="nl-NL" sz="3600" b="0" dirty="0">
                <a:latin typeface="Montserrat Regular" panose="00000500000000000000" pitchFamily="2" charset="0"/>
              </a:rPr>
              <a:t>Deze voornemens zijn nagenoeg volledig uitgevoerd. We hebben onze rol in de Impact Challenge geëvalueerd en ons daardoor teruggetrokken.</a:t>
            </a:r>
          </a:p>
        </p:txBody>
      </p:sp>
    </p:spTree>
    <p:extLst>
      <p:ext uri="{BB962C8B-B14F-4D97-AF65-F5344CB8AC3E}">
        <p14:creationId xmlns:p14="http://schemas.microsoft.com/office/powerpoint/2010/main" val="313812685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1. Terugblik 2021-2023</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6</a:t>
            </a:fld>
            <a:endParaRPr/>
          </a:p>
        </p:txBody>
      </p:sp>
      <p:sp>
        <p:nvSpPr>
          <p:cNvPr id="204" name="H1 85pt"/>
          <p:cNvSpPr txBox="1">
            <a:spLocks noGrp="1"/>
          </p:cNvSpPr>
          <p:nvPr>
            <p:ph type="body" sz="quarter" idx="24"/>
          </p:nvPr>
        </p:nvSpPr>
        <p:spPr>
          <a:xfrm>
            <a:off x="1714499" y="3943349"/>
            <a:ext cx="19592179" cy="9160620"/>
          </a:xfrm>
          <a:prstGeom prst="rect">
            <a:avLst/>
          </a:prstGeom>
        </p:spPr>
        <p:txBody>
          <a:bodyPr/>
          <a:lstStyle/>
          <a:p>
            <a:r>
              <a:rPr lang="nl-NL" sz="4000" b="0" dirty="0">
                <a:latin typeface="Montserrat Regular" panose="00000500000000000000" pitchFamily="2" charset="0"/>
              </a:rPr>
              <a:t>De titel van het meerjarenbeleidsplan 2021 – 2023 was </a:t>
            </a:r>
          </a:p>
          <a:p>
            <a:r>
              <a:rPr lang="nl-NL" sz="4000" dirty="0">
                <a:solidFill>
                  <a:srgbClr val="FE6501"/>
                </a:solidFill>
                <a:latin typeface="Montserrat Regular" panose="00000500000000000000" pitchFamily="2" charset="0"/>
              </a:rPr>
              <a:t>Van Publieksvertrouwen naar Samenlevingsvertrouwen</a:t>
            </a:r>
          </a:p>
          <a:p>
            <a:endParaRPr lang="nl-NL" sz="4000" dirty="0">
              <a:solidFill>
                <a:srgbClr val="FE6501"/>
              </a:solidFill>
              <a:latin typeface="Montserrat Regular" panose="00000500000000000000" pitchFamily="2" charset="0"/>
            </a:endParaRPr>
          </a:p>
          <a:p>
            <a:pPr marL="571500" indent="-571500">
              <a:buBlip>
                <a:blip r:embed="rId3"/>
              </a:buBlip>
            </a:pPr>
            <a:r>
              <a:rPr lang="nl-NL" sz="3600" b="0" dirty="0">
                <a:latin typeface="Montserrat Regular" panose="00000500000000000000" pitchFamily="2" charset="0"/>
              </a:rPr>
              <a:t>Voor </a:t>
            </a:r>
            <a:r>
              <a:rPr lang="nl-NL" sz="3600" dirty="0">
                <a:latin typeface="Montserrat Regular" panose="00000500000000000000" pitchFamily="2" charset="0"/>
              </a:rPr>
              <a:t>Bedrijfsvoering en Financiën </a:t>
            </a:r>
            <a:r>
              <a:rPr lang="nl-NL" sz="3600" b="0" dirty="0">
                <a:latin typeface="Montserrat Regular" panose="00000500000000000000" pitchFamily="2" charset="0"/>
              </a:rPr>
              <a:t>waren doelstellingen geformuleerd op de terreinen IT, HR,  Financiën, Kwaliteitsbeleid en MVO-Beleid.</a:t>
            </a:r>
          </a:p>
          <a:p>
            <a:pPr marL="571500" indent="-571500">
              <a:buBlip>
                <a:blip r:embed="rId3"/>
              </a:buBlip>
            </a:pPr>
            <a:r>
              <a:rPr lang="nl-NL" sz="3600" b="0" dirty="0">
                <a:latin typeface="Montserrat Regular" panose="00000500000000000000" pitchFamily="2" charset="0"/>
              </a:rPr>
              <a:t>We hebben veel bereikt: een verzuimverzekering afgesloten, structureel HR-expertise ingehuurd, aandacht voor werkomstandigheden op kantoor en thuis, we hebben de IT-infrastructuur verbeterd, het kwaliteitsbeleid verbeterd door de komst van een kwaliteitsmedewerker, we hebben de accreditatie van de RvA gecontinueerd, we hebben de huurovereenkomst verlengd en de subsidieaanvraag vereenvoudigd, we zijn gestart met een MVO-beleid.</a:t>
            </a:r>
          </a:p>
          <a:p>
            <a:pPr marL="571500" indent="-571500">
              <a:buBlip>
                <a:blip r:embed="rId3"/>
              </a:buBlip>
            </a:pPr>
            <a:r>
              <a:rPr lang="nl-NL" sz="3600" b="0" dirty="0">
                <a:latin typeface="Montserrat Regular" panose="00000500000000000000" pitchFamily="2" charset="0"/>
              </a:rPr>
              <a:t>Er zijn ook nog openstaande punten: we hebben nog geen structurele verhoging van onze subsidie van J&amp;V, we hebben geen alternatieve inkomsten gerealiseerd (bv uit klachtenafhandeling van huis aan huiswerving, of uit toetsen van lokale initiatieven), de benchmark van ons loongebouw hebben we uitgesteld, en onderzoek naar de mogelijkheden van </a:t>
            </a:r>
            <a:r>
              <a:rPr lang="nl-NL" sz="3600" b="0" dirty="0" err="1">
                <a:latin typeface="Montserrat Regular" panose="00000500000000000000" pitchFamily="2" charset="0"/>
              </a:rPr>
              <a:t>Artificial</a:t>
            </a:r>
            <a:r>
              <a:rPr lang="nl-NL" sz="3600" b="0" dirty="0">
                <a:latin typeface="Montserrat Regular" panose="00000500000000000000" pitchFamily="2" charset="0"/>
              </a:rPr>
              <a:t> Intelligence is nog niet uitgevoerd.</a:t>
            </a:r>
          </a:p>
        </p:txBody>
      </p:sp>
    </p:spTree>
    <p:extLst>
      <p:ext uri="{BB962C8B-B14F-4D97-AF65-F5344CB8AC3E}">
        <p14:creationId xmlns:p14="http://schemas.microsoft.com/office/powerpoint/2010/main" val="1964761906"/>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2. Proces totstandkoming meerjarenbeleidsplan</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7</a:t>
            </a:fld>
            <a:endParaRPr/>
          </a:p>
        </p:txBody>
      </p:sp>
      <p:sp>
        <p:nvSpPr>
          <p:cNvPr id="204" name="H1 85pt"/>
          <p:cNvSpPr txBox="1">
            <a:spLocks noGrp="1"/>
          </p:cNvSpPr>
          <p:nvPr>
            <p:ph type="body" sz="quarter" idx="24"/>
          </p:nvPr>
        </p:nvSpPr>
        <p:spPr>
          <a:xfrm>
            <a:off x="1714499" y="3943349"/>
            <a:ext cx="19592179" cy="7991069"/>
          </a:xfrm>
          <a:prstGeom prst="rect">
            <a:avLst/>
          </a:prstGeom>
        </p:spPr>
        <p:txBody>
          <a:bodyPr/>
          <a:lstStyle/>
          <a:p>
            <a:pPr marL="571500" indent="-571500">
              <a:buBlip>
                <a:blip r:embed="rId3"/>
              </a:buBlip>
            </a:pPr>
            <a:r>
              <a:rPr lang="nl-NL" sz="3200" b="0" dirty="0">
                <a:latin typeface="Montserrat Regular" panose="00000500000000000000" pitchFamily="2" charset="0"/>
              </a:rPr>
              <a:t>Het CBF is een organisatie met grote ambities; het gonst van de creatieve ideeën en wensen voor de toekomst. Veel van de ideeën in de meerjarenbeleidsplan zijn intern al eens geopperd.</a:t>
            </a:r>
          </a:p>
          <a:p>
            <a:pPr marL="571500" indent="-571500">
              <a:buBlip>
                <a:blip r:embed="rId3"/>
              </a:buBlip>
            </a:pPr>
            <a:r>
              <a:rPr lang="nl-NL" sz="3200" b="0" dirty="0">
                <a:latin typeface="Montserrat Regular" panose="00000500000000000000" pitchFamily="2" charset="0"/>
              </a:rPr>
              <a:t>Het MT heeft nagedacht over de samenhang van deze ideeën en onze kerntaken en over de samenwerking tussen de verschillende afdelingen</a:t>
            </a:r>
          </a:p>
          <a:p>
            <a:pPr marL="571500" indent="-571500">
              <a:buBlip>
                <a:blip r:embed="rId3"/>
              </a:buBlip>
            </a:pPr>
            <a:r>
              <a:rPr lang="nl-NL" sz="3200" b="0" dirty="0">
                <a:latin typeface="Montserrat Regular" panose="00000500000000000000" pitchFamily="2" charset="0"/>
              </a:rPr>
              <a:t>Dit resulteerde in een aanzet voor een meerjarenbeleidsplan, waarbij een schets/tekening van de drie kerntaken telkens het uitgangspunt was.</a:t>
            </a:r>
          </a:p>
          <a:p>
            <a:pPr marL="571500" indent="-571500">
              <a:buBlip>
                <a:blip r:embed="rId3"/>
              </a:buBlip>
            </a:pPr>
            <a:r>
              <a:rPr lang="nl-NL" sz="3200" b="0" dirty="0">
                <a:latin typeface="Montserrat Regular" panose="00000500000000000000" pitchFamily="2" charset="0"/>
              </a:rPr>
              <a:t>Met het hele team hebben we dit raamwerk besproken. Per afdeling is aan de hand van de thema’s Verbreden, Verdiepen en Vernieuwen input geleverd over de te behalen doelstellingen aan het einde van 2026</a:t>
            </a:r>
          </a:p>
          <a:p>
            <a:pPr marL="571500" indent="-571500">
              <a:buBlip>
                <a:blip r:embed="rId3"/>
              </a:buBlip>
            </a:pPr>
            <a:r>
              <a:rPr lang="nl-NL" sz="3200" b="0" dirty="0">
                <a:latin typeface="Montserrat Regular" panose="00000500000000000000" pitchFamily="2" charset="0"/>
              </a:rPr>
              <a:t>Deze input is verwerkt.</a:t>
            </a:r>
          </a:p>
          <a:p>
            <a:pPr marL="571500" indent="-571500">
              <a:buBlip>
                <a:blip r:embed="rId3"/>
              </a:buBlip>
            </a:pPr>
            <a:r>
              <a:rPr lang="nl-NL" sz="3200" b="0" dirty="0">
                <a:latin typeface="Montserrat Regular" panose="00000500000000000000" pitchFamily="2" charset="0"/>
              </a:rPr>
              <a:t>Het aangepaste meerjarenbeleidsplan is op 26 juni besproken met de raad van toezicht. </a:t>
            </a:r>
          </a:p>
          <a:p>
            <a:pPr marL="571500" indent="-571500">
              <a:buBlip>
                <a:blip r:embed="rId3"/>
              </a:buBlip>
            </a:pPr>
            <a:r>
              <a:rPr lang="nl-NL" sz="3200" b="0" dirty="0">
                <a:latin typeface="Montserrat Regular" panose="00000500000000000000" pitchFamily="2" charset="0"/>
              </a:rPr>
              <a:t>De inbreng van de leden van de raad van toezicht wordt ook verwerkt in de </a:t>
            </a:r>
            <a:r>
              <a:rPr lang="nl-NL" sz="3200" b="0" dirty="0" err="1">
                <a:latin typeface="Montserrat Regular" panose="00000500000000000000" pitchFamily="2" charset="0"/>
              </a:rPr>
              <a:t>mjbp</a:t>
            </a:r>
            <a:r>
              <a:rPr lang="nl-NL" sz="3200" b="0" dirty="0">
                <a:latin typeface="Montserrat Regular" panose="00000500000000000000" pitchFamily="2" charset="0"/>
              </a:rPr>
              <a:t>-presentatie.</a:t>
            </a:r>
          </a:p>
          <a:p>
            <a:pPr marL="571500" indent="-571500">
              <a:buBlip>
                <a:blip r:embed="rId3"/>
              </a:buBlip>
            </a:pPr>
            <a:r>
              <a:rPr lang="nl-NL" sz="3200" b="0" dirty="0">
                <a:latin typeface="Montserrat Regular" panose="00000500000000000000" pitchFamily="2" charset="0"/>
              </a:rPr>
              <a:t>Zo kan gewerkt worden aan een gedragen definitief plan dat in de rvt-vergadering in oktober goedgekeurd kan worden.</a:t>
            </a:r>
            <a:endParaRPr lang="nl-NL" sz="4000" dirty="0">
              <a:latin typeface="Montserrat Regular" panose="00000500000000000000" pitchFamily="2" charset="0"/>
            </a:endParaRPr>
          </a:p>
        </p:txBody>
      </p:sp>
    </p:spTree>
    <p:extLst>
      <p:ext uri="{BB962C8B-B14F-4D97-AF65-F5344CB8AC3E}">
        <p14:creationId xmlns:p14="http://schemas.microsoft.com/office/powerpoint/2010/main" val="264948156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sz="quarter"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sz="quarter" idx="22"/>
          </p:nvPr>
        </p:nvSpPr>
        <p:spPr>
          <a:xfrm>
            <a:off x="2129318" y="2268000"/>
            <a:ext cx="20125365" cy="1198118"/>
          </a:xfrm>
          <a:prstGeom prst="rect">
            <a:avLst/>
          </a:prstGeom>
        </p:spPr>
        <p:txBody>
          <a:bodyPr/>
          <a:lstStyle/>
          <a:p>
            <a:r>
              <a:rPr lang="nl-NL" dirty="0">
                <a:solidFill>
                  <a:srgbClr val="003399"/>
                </a:solidFill>
              </a:rPr>
              <a:t>2. Samenvatting 2024-2026</a:t>
            </a:r>
            <a:endParaRPr dirty="0">
              <a:solidFill>
                <a:srgbClr val="003399"/>
              </a:solidFill>
            </a:endParaRPr>
          </a:p>
        </p:txBody>
      </p:sp>
      <p:sp>
        <p:nvSpPr>
          <p:cNvPr id="202" name="Dit kan ik aanpassen"/>
          <p:cNvSpPr txBox="1">
            <a:spLocks noGrp="1"/>
          </p:cNvSpPr>
          <p:nvPr>
            <p:ph type="body" sz="quarter" idx="23"/>
          </p:nvPr>
        </p:nvSpPr>
        <p:spPr>
          <a:xfrm>
            <a:off x="2157005" y="770209"/>
            <a:ext cx="21171072" cy="640792"/>
          </a:xfrm>
          <a:prstGeom prst="rect">
            <a:avLst/>
          </a:prstGeom>
        </p:spPr>
        <p:txBody>
          <a:bodyPr/>
          <a:lstStyle/>
          <a:p>
            <a:r>
              <a:rPr lang="nl-NL" dirty="0"/>
              <a:t> MJBP CBF 2024-2026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8</a:t>
            </a:fld>
            <a:endParaRPr/>
          </a:p>
        </p:txBody>
      </p:sp>
      <p:cxnSp>
        <p:nvCxnSpPr>
          <p:cNvPr id="14" name="Verbindingslijn: gekromd 13">
            <a:extLst>
              <a:ext uri="{FF2B5EF4-FFF2-40B4-BE49-F238E27FC236}">
                <a16:creationId xmlns:a16="http://schemas.microsoft.com/office/drawing/2014/main" id="{58A47EC7-7D4F-43C7-A804-A6AA07313334}"/>
              </a:ext>
            </a:extLst>
          </p:cNvPr>
          <p:cNvCxnSpPr>
            <a:cxnSpLocks/>
            <a:stCxn id="21" idx="0"/>
            <a:endCxn id="19" idx="0"/>
          </p:cNvCxnSpPr>
          <p:nvPr/>
        </p:nvCxnSpPr>
        <p:spPr>
          <a:xfrm rot="5400000" flipH="1" flipV="1">
            <a:off x="8648876" y="1249155"/>
            <a:ext cx="12700" cy="7113933"/>
          </a:xfrm>
          <a:prstGeom prst="curvedConnector3">
            <a:avLst>
              <a:gd name="adj1" fmla="val 3791472"/>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sp>
        <p:nvSpPr>
          <p:cNvPr id="15" name="Ovaal 14">
            <a:extLst>
              <a:ext uri="{FF2B5EF4-FFF2-40B4-BE49-F238E27FC236}">
                <a16:creationId xmlns:a16="http://schemas.microsoft.com/office/drawing/2014/main" id="{0E758FCF-07A4-4A24-B23C-9B48A4AA515A}"/>
              </a:ext>
            </a:extLst>
          </p:cNvPr>
          <p:cNvSpPr/>
          <p:nvPr/>
        </p:nvSpPr>
        <p:spPr>
          <a:xfrm>
            <a:off x="6718499" y="3872231"/>
            <a:ext cx="3826284" cy="901772"/>
          </a:xfrm>
          <a:prstGeom prst="ellipse">
            <a:avLst/>
          </a:prstGeom>
          <a:solidFill>
            <a:srgbClr val="5778BC"/>
          </a:solidFill>
          <a:ln w="12700" cap="flat" cmpd="sng" algn="ctr">
            <a:solidFill>
              <a:srgbClr val="003399"/>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Thema’s en rapportages</a:t>
            </a:r>
          </a:p>
        </p:txBody>
      </p:sp>
      <p:sp>
        <p:nvSpPr>
          <p:cNvPr id="16" name="Rechthoek: afgeronde hoeken 15">
            <a:extLst>
              <a:ext uri="{FF2B5EF4-FFF2-40B4-BE49-F238E27FC236}">
                <a16:creationId xmlns:a16="http://schemas.microsoft.com/office/drawing/2014/main" id="{851216F7-E466-4206-B03C-F03F0AA2288E}"/>
              </a:ext>
            </a:extLst>
          </p:cNvPr>
          <p:cNvSpPr/>
          <p:nvPr/>
        </p:nvSpPr>
        <p:spPr>
          <a:xfrm>
            <a:off x="2157004" y="4806121"/>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7" name="Rechthoek: afgeronde hoeken 16">
            <a:extLst>
              <a:ext uri="{FF2B5EF4-FFF2-40B4-BE49-F238E27FC236}">
                <a16:creationId xmlns:a16="http://schemas.microsoft.com/office/drawing/2014/main" id="{8D3F480A-DA77-4BA6-A3EA-692294C23472}"/>
              </a:ext>
            </a:extLst>
          </p:cNvPr>
          <p:cNvSpPr/>
          <p:nvPr/>
        </p:nvSpPr>
        <p:spPr>
          <a:xfrm>
            <a:off x="9243251" y="4806121"/>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8" name="Rechthoek: afgeronde hoeken 17">
            <a:extLst>
              <a:ext uri="{FF2B5EF4-FFF2-40B4-BE49-F238E27FC236}">
                <a16:creationId xmlns:a16="http://schemas.microsoft.com/office/drawing/2014/main" id="{10001DB7-9169-4F93-9FFC-E5ED88BE7685}"/>
              </a:ext>
            </a:extLst>
          </p:cNvPr>
          <p:cNvSpPr/>
          <p:nvPr/>
        </p:nvSpPr>
        <p:spPr>
          <a:xfrm>
            <a:off x="16343342" y="4806121"/>
            <a:ext cx="5897498" cy="3724096"/>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19" name="Tekstvak 18">
            <a:extLst>
              <a:ext uri="{FF2B5EF4-FFF2-40B4-BE49-F238E27FC236}">
                <a16:creationId xmlns:a16="http://schemas.microsoft.com/office/drawing/2014/main" id="{C0890561-CB33-4926-9DE4-89DCE257E5FB}"/>
              </a:ext>
            </a:extLst>
          </p:cNvPr>
          <p:cNvSpPr txBox="1"/>
          <p:nvPr/>
        </p:nvSpPr>
        <p:spPr>
          <a:xfrm>
            <a:off x="9257094" y="4806121"/>
            <a:ext cx="5897498"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De sector goeddoen</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ONDERZOEKEN</a:t>
            </a:r>
          </a:p>
          <a:p>
            <a:pPr defTabSz="457200" hangingPunct="1">
              <a:lnSpc>
                <a:spcPct val="100000"/>
              </a:lnSpc>
              <a:spcBef>
                <a:spcPts val="0"/>
              </a:spcBef>
            </a:pPr>
            <a:r>
              <a:rPr lang="nl-NL" sz="2400" kern="1200" dirty="0">
                <a:solidFill>
                  <a:prstClr val="black"/>
                </a:solidFill>
                <a:latin typeface="Montserrat" panose="00000500000000000000" pitchFamily="2" charset="0"/>
                <a:ea typeface="+mn-ea"/>
                <a:cs typeface="+mn-cs"/>
              </a:rPr>
              <a:t>Doelstellingen: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Jaarlijkse State of </a:t>
            </a:r>
            <a:r>
              <a:rPr lang="nl-NL" sz="2400" kern="1200" dirty="0" err="1">
                <a:solidFill>
                  <a:prstClr val="black"/>
                </a:solidFill>
                <a:latin typeface="Montserrat" panose="00000500000000000000" pitchFamily="2" charset="0"/>
                <a:ea typeface="+mn-ea"/>
                <a:cs typeface="+mn-cs"/>
              </a:rPr>
              <a:t>the</a:t>
            </a:r>
            <a:r>
              <a:rPr lang="nl-NL" sz="2400" kern="1200" dirty="0">
                <a:solidFill>
                  <a:prstClr val="black"/>
                </a:solidFill>
                <a:latin typeface="Montserrat" panose="00000500000000000000" pitchFamily="2" charset="0"/>
                <a:ea typeface="+mn-ea"/>
                <a:cs typeface="+mn-cs"/>
              </a:rPr>
              <a:t> sector</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Index op impact verkend</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Data JR inlezen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Inzicht in </a:t>
            </a:r>
            <a:r>
              <a:rPr lang="nl-NL" sz="2400" kern="1200" dirty="0" err="1">
                <a:solidFill>
                  <a:prstClr val="black"/>
                </a:solidFill>
                <a:latin typeface="Montserrat" panose="00000500000000000000" pitchFamily="2" charset="0"/>
                <a:ea typeface="+mn-ea"/>
                <a:cs typeface="+mn-cs"/>
              </a:rPr>
              <a:t>ANBI’s</a:t>
            </a:r>
            <a:r>
              <a:rPr lang="nl-NL" sz="2400" kern="1200" dirty="0">
                <a:solidFill>
                  <a:prstClr val="black"/>
                </a:solidFill>
                <a:latin typeface="Montserrat" panose="00000500000000000000" pitchFamily="2" charset="0"/>
                <a:ea typeface="+mn-ea"/>
                <a:cs typeface="+mn-cs"/>
              </a:rPr>
              <a:t> goeddoen</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Nieuwe categorie indeling</a:t>
            </a:r>
          </a:p>
          <a:p>
            <a:pPr marL="182563" indent="-182563"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ea typeface="+mn-ea"/>
                <a:cs typeface="+mn-cs"/>
              </a:rPr>
              <a:t>Verkennen nieuwe doelgroep</a:t>
            </a:r>
          </a:p>
        </p:txBody>
      </p:sp>
      <p:sp>
        <p:nvSpPr>
          <p:cNvPr id="20" name="Tekstvak 19">
            <a:extLst>
              <a:ext uri="{FF2B5EF4-FFF2-40B4-BE49-F238E27FC236}">
                <a16:creationId xmlns:a16="http://schemas.microsoft.com/office/drawing/2014/main" id="{B64259A7-43DB-4FF4-AAB6-02755EDC59AE}"/>
              </a:ext>
            </a:extLst>
          </p:cNvPr>
          <p:cNvSpPr txBox="1"/>
          <p:nvPr/>
        </p:nvSpPr>
        <p:spPr>
          <a:xfrm>
            <a:off x="16357185" y="4806121"/>
            <a:ext cx="5897498" cy="3724096"/>
          </a:xfrm>
          <a:prstGeom prst="rect">
            <a:avLst/>
          </a:prstGeom>
          <a:no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0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Samenleving en gevers</a:t>
            </a:r>
          </a:p>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4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INFORMEREN</a:t>
            </a:r>
          </a:p>
          <a:p>
            <a:pPr lvl="0" defTabSz="457200" hangingPunct="1">
              <a:lnSpc>
                <a:spcPct val="100000"/>
              </a:lnSpc>
              <a:spcBef>
                <a:spcPts val="0"/>
              </a:spcBef>
              <a:defRPr/>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Bekendheid van de Erkenning (logo-gebruik en campagnes)</a:t>
            </a:r>
          </a:p>
          <a:p>
            <a:pPr marL="17145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Autoriteit van de toezichthouder (partners die ‘</a:t>
            </a:r>
            <a:r>
              <a:rPr lang="nl-NL" sz="2400" kern="1200" dirty="0" err="1">
                <a:solidFill>
                  <a:prstClr val="black"/>
                </a:solidFill>
                <a:latin typeface="Montserrat" panose="00000500000000000000" pitchFamily="2" charset="0"/>
              </a:rPr>
              <a:t>endorsen</a:t>
            </a:r>
            <a:r>
              <a:rPr lang="nl-NL" sz="2400" kern="1200" dirty="0">
                <a:solidFill>
                  <a:prstClr val="black"/>
                </a:solidFill>
                <a:latin typeface="Montserrat" panose="00000500000000000000" pitchFamily="2" charset="0"/>
              </a:rPr>
              <a:t>’ en standpunten toezichthouder)</a:t>
            </a:r>
          </a:p>
          <a:p>
            <a:pPr marL="171450" lvl="0" indent="-171450" defTabSz="457200" hangingPunct="1">
              <a:lnSpc>
                <a:spcPct val="100000"/>
              </a:lnSpc>
              <a:spcBef>
                <a:spcPts val="0"/>
              </a:spcBef>
              <a:buFont typeface="Arial" panose="020B0604020202020204" pitchFamily="34" charset="0"/>
              <a:buChar char="•"/>
              <a:defRPr/>
            </a:pPr>
            <a:r>
              <a:rPr lang="nl-NL" sz="2400" kern="1200" dirty="0">
                <a:solidFill>
                  <a:prstClr val="black"/>
                </a:solidFill>
                <a:latin typeface="Montserrat" panose="00000500000000000000" pitchFamily="2" charset="0"/>
              </a:rPr>
              <a:t>Dialoog met gevers en samenleving</a:t>
            </a:r>
          </a:p>
        </p:txBody>
      </p:sp>
      <p:sp>
        <p:nvSpPr>
          <p:cNvPr id="21" name="Tekstvak 20">
            <a:extLst>
              <a:ext uri="{FF2B5EF4-FFF2-40B4-BE49-F238E27FC236}">
                <a16:creationId xmlns:a16="http://schemas.microsoft.com/office/drawing/2014/main" id="{DA69BE79-FD09-41DC-9820-CBE800A92F00}"/>
              </a:ext>
            </a:extLst>
          </p:cNvPr>
          <p:cNvSpPr txBox="1"/>
          <p:nvPr/>
        </p:nvSpPr>
        <p:spPr>
          <a:xfrm>
            <a:off x="2129318" y="4806121"/>
            <a:ext cx="5925184" cy="3724096"/>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ea typeface="+mn-ea"/>
                <a:cs typeface="+mn-cs"/>
              </a:rPr>
              <a:t>Ideële organisaties </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ea typeface="+mn-ea"/>
                <a:cs typeface="+mn-cs"/>
              </a:rPr>
              <a:t>TOETSEN</a:t>
            </a:r>
          </a:p>
          <a:p>
            <a:pPr defTabSz="457200" hangingPunct="1">
              <a:lnSpc>
                <a:spcPct val="100000"/>
              </a:lnSpc>
              <a:spcBef>
                <a:spcPts val="0"/>
              </a:spcBef>
            </a:pPr>
            <a:r>
              <a:rPr lang="nl-NL" sz="2400" kern="1200" dirty="0">
                <a:solidFill>
                  <a:prstClr val="black"/>
                </a:solidFill>
                <a:latin typeface="Montserrat" panose="00000500000000000000" pitchFamily="2" charset="0"/>
              </a:rPr>
              <a:t>Doelstellingen: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Groei naar 800 </a:t>
            </a:r>
            <a:r>
              <a:rPr lang="nl-NL" sz="2400" kern="1200" dirty="0" err="1">
                <a:solidFill>
                  <a:prstClr val="black"/>
                </a:solidFill>
                <a:latin typeface="Montserrat" panose="00000500000000000000" pitchFamily="2" charset="0"/>
              </a:rPr>
              <a:t>EGD’s</a:t>
            </a:r>
            <a:endParaRPr lang="nl-NL" sz="2400" kern="1200" dirty="0">
              <a:solidFill>
                <a:prstClr val="black"/>
              </a:solidFill>
              <a:latin typeface="Montserrat" panose="00000500000000000000" pitchFamily="2" charset="0"/>
            </a:endParaRP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35 signalen reactief toezicht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98 </a:t>
            </a:r>
            <a:r>
              <a:rPr lang="nl-NL" sz="2400" kern="1200" dirty="0" err="1">
                <a:solidFill>
                  <a:prstClr val="black"/>
                </a:solidFill>
                <a:latin typeface="Montserrat" panose="00000500000000000000" pitchFamily="2" charset="0"/>
              </a:rPr>
              <a:t>HTcd</a:t>
            </a:r>
            <a:r>
              <a:rPr lang="nl-NL" sz="2400" kern="1200" dirty="0">
                <a:solidFill>
                  <a:prstClr val="black"/>
                </a:solidFill>
                <a:latin typeface="Montserrat" panose="00000500000000000000" pitchFamily="2" charset="0"/>
              </a:rPr>
              <a:t>, 133 HT50k/a/b per jaar</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Jaarlijks reflectievragen</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Eerste donatieplatforms</a:t>
            </a:r>
          </a:p>
          <a:p>
            <a:pPr marL="171450" indent="-171450" defTabSz="457200" hangingPunct="1">
              <a:lnSpc>
                <a:spcPct val="100000"/>
              </a:lnSpc>
              <a:spcBef>
                <a:spcPts val="0"/>
              </a:spcBef>
              <a:buFont typeface="Arial" panose="020B0604020202020204" pitchFamily="34" charset="0"/>
              <a:buChar char="•"/>
            </a:pPr>
            <a:r>
              <a:rPr lang="nl-NL" sz="2400" kern="1200" dirty="0">
                <a:solidFill>
                  <a:prstClr val="black"/>
                </a:solidFill>
                <a:latin typeface="Montserrat" panose="00000500000000000000" pitchFamily="2" charset="0"/>
              </a:rPr>
              <a:t>Groepsgewijs toetsen</a:t>
            </a:r>
          </a:p>
        </p:txBody>
      </p:sp>
      <p:cxnSp>
        <p:nvCxnSpPr>
          <p:cNvPr id="22" name="Verbindingslijn: gekromd 21">
            <a:extLst>
              <a:ext uri="{FF2B5EF4-FFF2-40B4-BE49-F238E27FC236}">
                <a16:creationId xmlns:a16="http://schemas.microsoft.com/office/drawing/2014/main" id="{0B758C87-9E3F-4B18-885C-A6F2E74AF155}"/>
              </a:ext>
            </a:extLst>
          </p:cNvPr>
          <p:cNvCxnSpPr>
            <a:cxnSpLocks/>
            <a:stCxn id="19" idx="0"/>
            <a:endCxn id="20" idx="0"/>
          </p:cNvCxnSpPr>
          <p:nvPr/>
        </p:nvCxnSpPr>
        <p:spPr>
          <a:xfrm rot="5400000" flipH="1" flipV="1">
            <a:off x="15755888" y="1256076"/>
            <a:ext cx="12700" cy="7100091"/>
          </a:xfrm>
          <a:prstGeom prst="curvedConnector3">
            <a:avLst>
              <a:gd name="adj1" fmla="val 4097866"/>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Ovaal 22">
            <a:extLst>
              <a:ext uri="{FF2B5EF4-FFF2-40B4-BE49-F238E27FC236}">
                <a16:creationId xmlns:a16="http://schemas.microsoft.com/office/drawing/2014/main" id="{23EF323F-2531-4259-A417-B7FE5683E198}"/>
              </a:ext>
            </a:extLst>
          </p:cNvPr>
          <p:cNvSpPr/>
          <p:nvPr/>
        </p:nvSpPr>
        <p:spPr>
          <a:xfrm>
            <a:off x="13839219" y="3872231"/>
            <a:ext cx="3826284" cy="901772"/>
          </a:xfrm>
          <a:prstGeom prst="ellipse">
            <a:avLst/>
          </a:prstGeom>
          <a:solidFill>
            <a:srgbClr val="5778BC"/>
          </a:solidFill>
          <a:ln w="12700" cap="flat" cmpd="sng" algn="ctr">
            <a:solidFill>
              <a:srgbClr val="003399"/>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Data en standpunten toezichthouder</a:t>
            </a:r>
          </a:p>
        </p:txBody>
      </p:sp>
      <p:cxnSp>
        <p:nvCxnSpPr>
          <p:cNvPr id="24" name="Verbindingslijn: gekromd 23">
            <a:extLst>
              <a:ext uri="{FF2B5EF4-FFF2-40B4-BE49-F238E27FC236}">
                <a16:creationId xmlns:a16="http://schemas.microsoft.com/office/drawing/2014/main" id="{5AA398A6-32E0-4A7D-AA26-CCC2A6D4960C}"/>
              </a:ext>
            </a:extLst>
          </p:cNvPr>
          <p:cNvCxnSpPr>
            <a:cxnSpLocks/>
            <a:stCxn id="20" idx="2"/>
            <a:endCxn id="19" idx="2"/>
          </p:cNvCxnSpPr>
          <p:nvPr/>
        </p:nvCxnSpPr>
        <p:spPr>
          <a:xfrm rot="5400000">
            <a:off x="15755889" y="4980172"/>
            <a:ext cx="12700" cy="7100091"/>
          </a:xfrm>
          <a:prstGeom prst="curvedConnector3">
            <a:avLst>
              <a:gd name="adj1" fmla="val 3944685"/>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Verbindingslijn: gekromd 24">
            <a:extLst>
              <a:ext uri="{FF2B5EF4-FFF2-40B4-BE49-F238E27FC236}">
                <a16:creationId xmlns:a16="http://schemas.microsoft.com/office/drawing/2014/main" id="{BA94DDD3-7523-42AD-9C84-B3B65A9F9D53}"/>
              </a:ext>
            </a:extLst>
          </p:cNvPr>
          <p:cNvCxnSpPr>
            <a:cxnSpLocks/>
            <a:stCxn id="19" idx="2"/>
            <a:endCxn id="21" idx="2"/>
          </p:cNvCxnSpPr>
          <p:nvPr/>
        </p:nvCxnSpPr>
        <p:spPr>
          <a:xfrm rot="5400000">
            <a:off x="8648877" y="4973251"/>
            <a:ext cx="12700" cy="7113933"/>
          </a:xfrm>
          <a:prstGeom prst="curvedConnector3">
            <a:avLst>
              <a:gd name="adj1" fmla="val 3944685"/>
            </a:avLst>
          </a:prstGeom>
          <a:ln w="38100">
            <a:solidFill>
              <a:srgbClr val="FF6600"/>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Ovaal 27">
            <a:extLst>
              <a:ext uri="{FF2B5EF4-FFF2-40B4-BE49-F238E27FC236}">
                <a16:creationId xmlns:a16="http://schemas.microsoft.com/office/drawing/2014/main" id="{6EF98A67-A394-43A9-BD77-6D44EC91C5E8}"/>
              </a:ext>
            </a:extLst>
          </p:cNvPr>
          <p:cNvSpPr/>
          <p:nvPr/>
        </p:nvSpPr>
        <p:spPr>
          <a:xfrm>
            <a:off x="6718499" y="8562335"/>
            <a:ext cx="3826284" cy="901772"/>
          </a:xfrm>
          <a:prstGeom prst="ellipse">
            <a:avLst/>
          </a:prstGeom>
          <a:solidFill>
            <a:srgbClr val="5778BC"/>
          </a:solidFill>
          <a:ln w="12700" cap="flat" cmpd="sng" algn="ctr">
            <a:solidFill>
              <a:srgbClr val="003399"/>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Inzicht (dashboards) en risk assessment</a:t>
            </a:r>
          </a:p>
        </p:txBody>
      </p:sp>
      <p:sp>
        <p:nvSpPr>
          <p:cNvPr id="30" name="Ovaal 29">
            <a:extLst>
              <a:ext uri="{FF2B5EF4-FFF2-40B4-BE49-F238E27FC236}">
                <a16:creationId xmlns:a16="http://schemas.microsoft.com/office/drawing/2014/main" id="{49D7A6FD-9EB1-4EFF-82E2-CD3AB39D3F02}"/>
              </a:ext>
            </a:extLst>
          </p:cNvPr>
          <p:cNvSpPr/>
          <p:nvPr/>
        </p:nvSpPr>
        <p:spPr>
          <a:xfrm>
            <a:off x="13839219" y="8562335"/>
            <a:ext cx="3826284" cy="901772"/>
          </a:xfrm>
          <a:prstGeom prst="ellipse">
            <a:avLst/>
          </a:prstGeom>
          <a:solidFill>
            <a:srgbClr val="5778BC"/>
          </a:solidFill>
          <a:ln w="12700" cap="flat" cmpd="sng" algn="ctr">
            <a:solidFill>
              <a:srgbClr val="003399"/>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rPr>
              <a:t>NDP, vragen &amp; signalen, monitoring </a:t>
            </a:r>
            <a:r>
              <a:rPr kumimoji="0" lang="nl-NL" sz="1800" b="0" i="0" u="none" strike="noStrike" kern="1200" cap="none" spc="0" normalizeH="0" baseline="0" noProof="0" dirty="0" err="1">
                <a:ln>
                  <a:noFill/>
                </a:ln>
                <a:solidFill>
                  <a:prstClr val="white"/>
                </a:solidFill>
                <a:effectLst/>
                <a:uLnTx/>
                <a:uFillTx/>
                <a:latin typeface="Montserrat" panose="00000500000000000000" pitchFamily="2" charset="0"/>
                <a:ea typeface="+mn-ea"/>
                <a:cs typeface="+mn-cs"/>
              </a:rPr>
              <a:t>socials</a:t>
            </a:r>
            <a:endParaRPr kumimoji="0" lang="nl-NL" sz="1800" b="0" i="0" u="none" strike="noStrike" kern="1200" cap="none" spc="0" normalizeH="0" baseline="0" noProof="0" dirty="0">
              <a:ln>
                <a:noFill/>
              </a:ln>
              <a:solidFill>
                <a:prstClr val="white"/>
              </a:solidFill>
              <a:effectLst/>
              <a:uLnTx/>
              <a:uFillTx/>
              <a:latin typeface="Montserrat" panose="00000500000000000000" pitchFamily="2" charset="0"/>
              <a:ea typeface="+mn-ea"/>
              <a:cs typeface="+mn-cs"/>
            </a:endParaRPr>
          </a:p>
        </p:txBody>
      </p:sp>
      <p:sp>
        <p:nvSpPr>
          <p:cNvPr id="31" name="Rechthoek: afgeronde hoeken 30">
            <a:extLst>
              <a:ext uri="{FF2B5EF4-FFF2-40B4-BE49-F238E27FC236}">
                <a16:creationId xmlns:a16="http://schemas.microsoft.com/office/drawing/2014/main" id="{0ED6DA73-EADA-4392-950D-0055C578DBF5}"/>
              </a:ext>
            </a:extLst>
          </p:cNvPr>
          <p:cNvSpPr/>
          <p:nvPr/>
        </p:nvSpPr>
        <p:spPr>
          <a:xfrm>
            <a:off x="2129317" y="12049001"/>
            <a:ext cx="20125366" cy="1323439"/>
          </a:xfrm>
          <a:prstGeom prst="roundRect">
            <a:avLst>
              <a:gd name="adj" fmla="val 8235"/>
            </a:avLst>
          </a:prstGeom>
          <a:solidFill>
            <a:srgbClr val="FFCDAB"/>
          </a:solidFill>
          <a:ln w="12700" cap="flat" cmpd="sng" algn="ctr">
            <a:solidFill>
              <a:srgbClr val="FF6600"/>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prstClr val="white"/>
              </a:solidFill>
              <a:effectLst/>
              <a:uLnTx/>
              <a:uFillTx/>
              <a:latin typeface="Montserrat SemiBold" panose="00000700000000000000" pitchFamily="2" charset="0"/>
              <a:ea typeface="+mn-ea"/>
              <a:cs typeface="+mn-cs"/>
            </a:endParaRPr>
          </a:p>
        </p:txBody>
      </p:sp>
      <p:sp>
        <p:nvSpPr>
          <p:cNvPr id="33" name="Tekstvak 32">
            <a:extLst>
              <a:ext uri="{FF2B5EF4-FFF2-40B4-BE49-F238E27FC236}">
                <a16:creationId xmlns:a16="http://schemas.microsoft.com/office/drawing/2014/main" id="{E36AA7C5-435E-458F-91F1-98C96A67520E}"/>
              </a:ext>
            </a:extLst>
          </p:cNvPr>
          <p:cNvSpPr txBox="1"/>
          <p:nvPr/>
        </p:nvSpPr>
        <p:spPr>
          <a:xfrm>
            <a:off x="2129316" y="12055352"/>
            <a:ext cx="5925183" cy="1138773"/>
          </a:xfrm>
          <a:prstGeom prst="rect">
            <a:avLst/>
          </a:prstGeom>
          <a:noFill/>
        </p:spPr>
        <p:txBody>
          <a:bodyPr wrap="square" rtlCol="0">
            <a:spAutoFit/>
          </a:bodyPr>
          <a:lstStyle/>
          <a:p>
            <a:pPr algn="ctr" defTabSz="457200" hangingPunct="1">
              <a:lnSpc>
                <a:spcPct val="100000"/>
              </a:lnSpc>
              <a:spcBef>
                <a:spcPts val="0"/>
              </a:spcBef>
            </a:pPr>
            <a:r>
              <a:rPr lang="nl-NL" sz="2000" kern="1200" dirty="0">
                <a:solidFill>
                  <a:prstClr val="black"/>
                </a:solidFill>
                <a:latin typeface="Montserrat SemiBold" panose="00000700000000000000" pitchFamily="2" charset="0"/>
              </a:rPr>
              <a:t>De CBF werkorganisatie</a:t>
            </a:r>
          </a:p>
          <a:p>
            <a:pPr algn="ctr" defTabSz="457200" hangingPunct="1">
              <a:lnSpc>
                <a:spcPct val="100000"/>
              </a:lnSpc>
              <a:spcBef>
                <a:spcPts val="0"/>
              </a:spcBef>
            </a:pPr>
            <a:r>
              <a:rPr lang="nl-NL" sz="4800" kern="1200" dirty="0">
                <a:solidFill>
                  <a:prstClr val="black"/>
                </a:solidFill>
                <a:latin typeface="Montserrat SemiBold" panose="00000700000000000000" pitchFamily="2" charset="0"/>
              </a:rPr>
              <a:t>MOGELIJKMAKEN</a:t>
            </a:r>
          </a:p>
        </p:txBody>
      </p:sp>
      <p:sp>
        <p:nvSpPr>
          <p:cNvPr id="34" name="Tekstvak 33">
            <a:extLst>
              <a:ext uri="{FF2B5EF4-FFF2-40B4-BE49-F238E27FC236}">
                <a16:creationId xmlns:a16="http://schemas.microsoft.com/office/drawing/2014/main" id="{0751CBB6-05A4-4758-86BF-9AE6BAA16CD5}"/>
              </a:ext>
            </a:extLst>
          </p:cNvPr>
          <p:cNvSpPr txBox="1"/>
          <p:nvPr/>
        </p:nvSpPr>
        <p:spPr>
          <a:xfrm>
            <a:off x="9243251" y="12049001"/>
            <a:ext cx="5897498" cy="1200329"/>
          </a:xfrm>
          <a:prstGeom prst="rect">
            <a:avLst/>
          </a:prstGeom>
          <a:noFill/>
        </p:spPr>
        <p:txBody>
          <a:bodyPr wrap="square" rtlCol="0">
            <a:spAutoFit/>
          </a:bodyPr>
          <a:lstStyle/>
          <a:p>
            <a:pPr marR="0" lvl="0" defTabSz="457200" eaLnBrk="1" fontAlgn="auto" latinLnBrk="0" hangingPunct="1">
              <a:lnSpc>
                <a:spcPct val="100000"/>
              </a:lnSpc>
              <a:spcBef>
                <a:spcPts val="0"/>
              </a:spcBef>
              <a:spcAft>
                <a:spcPts val="0"/>
              </a:spcAft>
              <a:buClrTx/>
              <a:buSzTx/>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Doelstellingen:</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Goede werkgever</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Investeren in IT</a:t>
            </a:r>
          </a:p>
        </p:txBody>
      </p:sp>
      <p:sp>
        <p:nvSpPr>
          <p:cNvPr id="35" name="Tekstvak 34">
            <a:extLst>
              <a:ext uri="{FF2B5EF4-FFF2-40B4-BE49-F238E27FC236}">
                <a16:creationId xmlns:a16="http://schemas.microsoft.com/office/drawing/2014/main" id="{81C1F8A1-002F-469A-B207-50E21AB1A397}"/>
              </a:ext>
            </a:extLst>
          </p:cNvPr>
          <p:cNvSpPr txBox="1"/>
          <p:nvPr/>
        </p:nvSpPr>
        <p:spPr>
          <a:xfrm>
            <a:off x="16357185" y="12049001"/>
            <a:ext cx="5897498" cy="1200329"/>
          </a:xfrm>
          <a:prstGeom prst="rect">
            <a:avLst/>
          </a:prstGeom>
          <a:noFill/>
        </p:spPr>
        <p:txBody>
          <a:bodyPr wrap="square" rtlCol="0">
            <a:spAutoFit/>
          </a:bodyPr>
          <a:lstStyle/>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Diversificeren financiering</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Ontwikkeling Finance</a:t>
            </a:r>
          </a:p>
          <a:p>
            <a:pPr marL="182563" marR="0" lvl="0" indent="-182563" defTabSz="45720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24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Kwaliteit &amp; accreditatie</a:t>
            </a:r>
          </a:p>
        </p:txBody>
      </p:sp>
      <p:sp>
        <p:nvSpPr>
          <p:cNvPr id="36" name="Rechthoek: afgeronde hoeken 35">
            <a:extLst>
              <a:ext uri="{FF2B5EF4-FFF2-40B4-BE49-F238E27FC236}">
                <a16:creationId xmlns:a16="http://schemas.microsoft.com/office/drawing/2014/main" id="{4CB554DA-18B9-4112-B8C4-E32808DF4AEB}"/>
              </a:ext>
            </a:extLst>
          </p:cNvPr>
          <p:cNvSpPr/>
          <p:nvPr/>
        </p:nvSpPr>
        <p:spPr>
          <a:xfrm>
            <a:off x="3735618" y="9627930"/>
            <a:ext cx="16906476" cy="2230053"/>
          </a:xfrm>
          <a:prstGeom prst="roundRect">
            <a:avLst>
              <a:gd name="adj" fmla="val 7212"/>
            </a:avLst>
          </a:prstGeom>
          <a:noFill/>
          <a:ln w="12700" cap="flat" cmpd="sng" algn="ctr">
            <a:solidFill>
              <a:srgbClr val="003399"/>
            </a:solidFill>
            <a:prstDash val="solid"/>
            <a:miter lim="800000"/>
          </a:ln>
          <a:effectLst/>
        </p:spPr>
        <p:txBody>
          <a:bodyPr vert="horz" lIns="36000" tIns="0" rIns="36000" bIns="0"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nl-NL" sz="2800" b="0" i="0" u="none" strike="noStrike" kern="1200" cap="none" spc="0" normalizeH="0" baseline="0" noProof="0" dirty="0">
                <a:ln>
                  <a:noFill/>
                </a:ln>
                <a:solidFill>
                  <a:prstClr val="black"/>
                </a:solidFill>
                <a:effectLst/>
                <a:uLnTx/>
                <a:uFillTx/>
                <a:latin typeface="Montserrat SemiBold" panose="00000700000000000000" pitchFamily="2" charset="0"/>
                <a:ea typeface="+mn-ea"/>
                <a:cs typeface="+mn-cs"/>
              </a:rPr>
              <a:t>Verdiepen, Verbreden, Vernieuwen</a:t>
            </a:r>
          </a:p>
          <a:p>
            <a:pPr marL="0" marR="0" lvl="0" indent="0" algn="ctr" defTabSz="457200" eaLnBrk="1" fontAlgn="auto" latinLnBrk="0" hangingPunct="1">
              <a:lnSpc>
                <a:spcPct val="100000"/>
              </a:lnSpc>
              <a:spcBef>
                <a:spcPts val="0"/>
              </a:spcBef>
              <a:spcAft>
                <a:spcPts val="0"/>
              </a:spcAft>
              <a:buClrTx/>
              <a:buSzTx/>
              <a:buFontTx/>
              <a:buNone/>
              <a:tabLst/>
              <a:defRPr/>
            </a:pPr>
            <a:r>
              <a:rPr lang="nl-NL" sz="2000" kern="1200" dirty="0">
                <a:solidFill>
                  <a:prstClr val="black"/>
                </a:solidFill>
                <a:latin typeface="Montserrat" panose="00000500000000000000" pitchFamily="2" charset="0"/>
                <a:ea typeface="+mn-ea"/>
                <a:cs typeface="+mn-cs"/>
              </a:rPr>
              <a:t>(Programmalijnen)</a:t>
            </a:r>
            <a:endParaRPr kumimoji="0" lang="nl-NL" sz="2000"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endParaRPr>
          </a:p>
        </p:txBody>
      </p:sp>
    </p:spTree>
    <p:extLst>
      <p:ext uri="{BB962C8B-B14F-4D97-AF65-F5344CB8AC3E}">
        <p14:creationId xmlns:p14="http://schemas.microsoft.com/office/powerpoint/2010/main" val="766996384"/>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bg object 18"/>
          <p:cNvSpPr>
            <a:spLocks noGrp="1"/>
          </p:cNvSpPr>
          <p:nvPr>
            <p:ph type="body" idx="21"/>
          </p:nvPr>
        </p:nvSpPr>
        <p:spPr>
          <a:xfrm>
            <a:off x="0" y="2268000"/>
            <a:ext cx="23307341" cy="1198118"/>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0"/>
                </a:lnTo>
                <a:lnTo>
                  <a:pt x="0" y="21600"/>
                </a:lnTo>
                <a:lnTo>
                  <a:pt x="21045" y="21600"/>
                </a:lnTo>
                <a:lnTo>
                  <a:pt x="21098" y="21551"/>
                </a:lnTo>
                <a:lnTo>
                  <a:pt x="21150" y="21405"/>
                </a:lnTo>
                <a:lnTo>
                  <a:pt x="21201" y="21169"/>
                </a:lnTo>
                <a:lnTo>
                  <a:pt x="21249" y="20845"/>
                </a:lnTo>
                <a:lnTo>
                  <a:pt x="21295" y="20439"/>
                </a:lnTo>
                <a:lnTo>
                  <a:pt x="21339" y="19956"/>
                </a:lnTo>
                <a:lnTo>
                  <a:pt x="21381" y="19399"/>
                </a:lnTo>
                <a:lnTo>
                  <a:pt x="21419" y="18774"/>
                </a:lnTo>
                <a:lnTo>
                  <a:pt x="21455" y="18084"/>
                </a:lnTo>
                <a:lnTo>
                  <a:pt x="21487" y="17335"/>
                </a:lnTo>
                <a:lnTo>
                  <a:pt x="21515" y="16531"/>
                </a:lnTo>
                <a:lnTo>
                  <a:pt x="21540" y="15676"/>
                </a:lnTo>
                <a:lnTo>
                  <a:pt x="21561" y="14774"/>
                </a:lnTo>
                <a:lnTo>
                  <a:pt x="21578" y="13832"/>
                </a:lnTo>
                <a:lnTo>
                  <a:pt x="21590" y="12852"/>
                </a:lnTo>
                <a:lnTo>
                  <a:pt x="21597" y="11840"/>
                </a:lnTo>
                <a:lnTo>
                  <a:pt x="21600" y="10800"/>
                </a:lnTo>
                <a:lnTo>
                  <a:pt x="21600" y="0"/>
                </a:lnTo>
                <a:close/>
              </a:path>
            </a:pathLst>
          </a:custGeom>
        </p:spPr>
        <p:txBody>
          <a:bodyPr/>
          <a:lstStyle/>
          <a:p>
            <a:pPr>
              <a:lnSpc>
                <a:spcPct val="110000"/>
              </a:lnSpc>
              <a:spcBef>
                <a:spcPts val="500"/>
              </a:spcBef>
              <a:defRPr sz="2600">
                <a:solidFill>
                  <a:srgbClr val="666666"/>
                </a:solidFill>
                <a:latin typeface="Montserrat Regular"/>
                <a:ea typeface="Montserrat Regular"/>
                <a:cs typeface="Montserrat Regular"/>
                <a:sym typeface="Montserrat Regular"/>
              </a:defRPr>
            </a:pPr>
            <a:endParaRPr dirty="0">
              <a:noFill/>
            </a:endParaRPr>
          </a:p>
        </p:txBody>
      </p:sp>
      <p:sp>
        <p:nvSpPr>
          <p:cNvPr id="201" name="Dit kan ik aanpassen"/>
          <p:cNvSpPr txBox="1">
            <a:spLocks noGrp="1"/>
          </p:cNvSpPr>
          <p:nvPr>
            <p:ph type="body" idx="22"/>
          </p:nvPr>
        </p:nvSpPr>
        <p:spPr>
          <a:xfrm>
            <a:off x="2129318" y="2268000"/>
            <a:ext cx="20125365" cy="1198118"/>
          </a:xfrm>
          <a:prstGeom prst="rect">
            <a:avLst/>
          </a:prstGeom>
        </p:spPr>
        <p:txBody>
          <a:bodyPr/>
          <a:lstStyle/>
          <a:p>
            <a:r>
              <a:rPr lang="nl-NL" dirty="0">
                <a:solidFill>
                  <a:srgbClr val="003399"/>
                </a:solidFill>
              </a:rPr>
              <a:t>3. CBF, toezichthouder op goeddoen – Context </a:t>
            </a:r>
          </a:p>
        </p:txBody>
      </p:sp>
      <p:sp>
        <p:nvSpPr>
          <p:cNvPr id="202" name="Dit kan ik aanpassen"/>
          <p:cNvSpPr txBox="1">
            <a:spLocks noGrp="1"/>
          </p:cNvSpPr>
          <p:nvPr>
            <p:ph type="body" idx="23"/>
          </p:nvPr>
        </p:nvSpPr>
        <p:spPr>
          <a:xfrm>
            <a:off x="2157005" y="770209"/>
            <a:ext cx="21171072" cy="640792"/>
          </a:xfrm>
          <a:prstGeom prst="rect">
            <a:avLst/>
          </a:prstGeom>
        </p:spPr>
        <p:txBody>
          <a:bodyPr/>
          <a:lstStyle/>
          <a:p>
            <a:r>
              <a:rPr lang="nl-NL" dirty="0"/>
              <a:t> CBF-Erkenning – Ontwikkelgericht toezicht op ideële organisaties </a:t>
            </a:r>
            <a:endParaRPr dirty="0"/>
          </a:p>
        </p:txBody>
      </p:sp>
      <p:sp>
        <p:nvSpPr>
          <p:cNvPr id="203" name="Slide Number"/>
          <p:cNvSpPr txBox="1">
            <a:spLocks noGrp="1"/>
          </p:cNvSpPr>
          <p:nvPr>
            <p:ph type="sldNum" sz="quarter" idx="2"/>
          </p:nvPr>
        </p:nvSpPr>
        <p:spPr>
          <a:xfrm>
            <a:off x="23074373" y="12638859"/>
            <a:ext cx="242978" cy="406401"/>
          </a:xfrm>
          <a:prstGeom prst="rect">
            <a:avLst/>
          </a:prstGeom>
          <a:extLst>
            <a:ext uri="{C572A759-6A51-4108-AA02-DFA0A04FC94B}">
              <ma14:wrappingTextBoxFlag xmlns:ma14="http://schemas.microsoft.com/office/mac/drawingml/2011/main" xmlns="" val="1"/>
            </a:ext>
          </a:extLst>
        </p:spPr>
        <p:txBody>
          <a:bodyPr/>
          <a:lstStyle/>
          <a:p>
            <a:pPr marL="0" marR="0" lvl="0" indent="38100" algn="r" defTabSz="1109609" rtl="0" eaLnBrk="1" fontAlgn="auto" latinLnBrk="0" hangingPunct="0">
              <a:lnSpc>
                <a:spcPct val="100000"/>
              </a:lnSpc>
              <a:spcBef>
                <a:spcPts val="500"/>
              </a:spcBef>
              <a:spcAft>
                <a:spcPts val="0"/>
              </a:spcAft>
              <a:buClrTx/>
              <a:buSzTx/>
              <a:buFontTx/>
              <a:buNone/>
              <a:tabLst/>
              <a:defRPr/>
            </a:pPr>
            <a:fld id="{86CB4B4D-7CA3-9044-876B-883B54F8677D}" type="slidenum">
              <a:rPr kumimoji="0" sz="2600" b="0" i="0" u="none" strike="noStrike" kern="0" cap="none" spc="0" normalizeH="0" baseline="0" noProof="0">
                <a:ln>
                  <a:noFill/>
                </a:ln>
                <a:solidFill>
                  <a:srgbClr val="666666"/>
                </a:solidFill>
                <a:effectLst/>
                <a:uLnTx/>
                <a:uFillTx/>
                <a:latin typeface="Montserrat SemiBold"/>
                <a:sym typeface="Montserrat SemiBold"/>
              </a:rPr>
              <a:pPr marL="0" marR="0" lvl="0" indent="38100" algn="r" defTabSz="1109609" rtl="0" eaLnBrk="1" fontAlgn="auto" latinLnBrk="0" hangingPunct="0">
                <a:lnSpc>
                  <a:spcPct val="100000"/>
                </a:lnSpc>
                <a:spcBef>
                  <a:spcPts val="500"/>
                </a:spcBef>
                <a:spcAft>
                  <a:spcPts val="0"/>
                </a:spcAft>
                <a:buClrTx/>
                <a:buSzTx/>
                <a:buFontTx/>
                <a:buNone/>
                <a:tabLst/>
                <a:defRPr/>
              </a:pPr>
              <a:t>9</a:t>
            </a:fld>
            <a:endParaRPr kumimoji="0" sz="2600" b="0" i="0" u="none" strike="noStrike" kern="0" cap="none" spc="0" normalizeH="0" baseline="0" noProof="0">
              <a:ln>
                <a:noFill/>
              </a:ln>
              <a:solidFill>
                <a:srgbClr val="666666"/>
              </a:solidFill>
              <a:effectLst/>
              <a:uLnTx/>
              <a:uFillTx/>
              <a:latin typeface="Montserrat SemiBold"/>
              <a:sym typeface="Montserrat SemiBold"/>
            </a:endParaRPr>
          </a:p>
        </p:txBody>
      </p:sp>
      <p:sp>
        <p:nvSpPr>
          <p:cNvPr id="204" name="H1 85pt"/>
          <p:cNvSpPr txBox="1">
            <a:spLocks noGrp="1"/>
          </p:cNvSpPr>
          <p:nvPr>
            <p:ph type="body" idx="24"/>
          </p:nvPr>
        </p:nvSpPr>
        <p:spPr>
          <a:xfrm>
            <a:off x="2157005" y="4482680"/>
            <a:ext cx="20069990" cy="2574202"/>
          </a:xfrm>
          <a:prstGeom prst="rect">
            <a:avLst/>
          </a:prstGeom>
        </p:spPr>
        <p:txBody>
          <a:bodyPr/>
          <a:lstStyle/>
          <a:p>
            <a:r>
              <a:rPr lang="nl-NL" sz="4000" dirty="0">
                <a:solidFill>
                  <a:srgbClr val="FE6501"/>
                </a:solidFill>
                <a:latin typeface="Montserrat Regular" panose="00000500000000000000" pitchFamily="2" charset="0"/>
              </a:rPr>
              <a:t>Zelfregulering met drie onafhankelijke partijen:</a:t>
            </a:r>
          </a:p>
          <a:p>
            <a:pPr marL="571500" indent="-571500">
              <a:buBlip>
                <a:blip r:embed="rId3"/>
              </a:buBlip>
              <a:tabLst>
                <a:tab pos="6457950" algn="l"/>
              </a:tabLst>
            </a:pPr>
            <a:r>
              <a:rPr lang="nl-NL" sz="4000" b="0" dirty="0">
                <a:latin typeface="Montserrat Regular" panose="00000500000000000000" pitchFamily="2" charset="0"/>
              </a:rPr>
              <a:t>Toezichthouder (CBF)</a:t>
            </a:r>
          </a:p>
          <a:p>
            <a:pPr marL="571500" indent="-571500">
              <a:buBlip>
                <a:blip r:embed="rId3"/>
              </a:buBlip>
              <a:tabLst>
                <a:tab pos="6457950" algn="l"/>
              </a:tabLst>
            </a:pPr>
            <a:r>
              <a:rPr lang="nl-NL" sz="4000" b="0" dirty="0">
                <a:latin typeface="Montserrat Regular" panose="00000500000000000000" pitchFamily="2" charset="0"/>
              </a:rPr>
              <a:t>Normsteller</a:t>
            </a:r>
            <a:endParaRPr lang="nl-NL" sz="4000" b="0" dirty="0">
              <a:solidFill>
                <a:srgbClr val="666666"/>
              </a:solidFill>
              <a:latin typeface="Montserrat Regular" panose="00000500000000000000" pitchFamily="2" charset="0"/>
            </a:endParaRPr>
          </a:p>
          <a:p>
            <a:pPr marL="571500" indent="-571500">
              <a:buBlip>
                <a:blip r:embed="rId3"/>
              </a:buBlip>
              <a:tabLst>
                <a:tab pos="6457950" algn="l"/>
              </a:tabLst>
            </a:pPr>
            <a:r>
              <a:rPr lang="nl-NL" sz="4000" b="0" dirty="0">
                <a:latin typeface="Montserrat Regular" panose="00000500000000000000" pitchFamily="2" charset="0"/>
              </a:rPr>
              <a:t>Brancheorganisaties</a:t>
            </a:r>
            <a:endParaRPr sz="4000" b="0" dirty="0">
              <a:solidFill>
                <a:srgbClr val="666666"/>
              </a:solidFill>
              <a:latin typeface="Montserrat Regular" panose="00000500000000000000" pitchFamily="2" charset="0"/>
            </a:endParaRPr>
          </a:p>
        </p:txBody>
      </p:sp>
      <p:sp>
        <p:nvSpPr>
          <p:cNvPr id="17" name="H1 85pt"/>
          <p:cNvSpPr txBox="1">
            <a:spLocks noGrp="1"/>
          </p:cNvSpPr>
          <p:nvPr>
            <p:ph type="body" idx="24"/>
          </p:nvPr>
        </p:nvSpPr>
        <p:spPr>
          <a:xfrm>
            <a:off x="2157005" y="8107189"/>
            <a:ext cx="15502345" cy="3805308"/>
          </a:xfrm>
          <a:prstGeom prst="rect">
            <a:avLst/>
          </a:prstGeom>
        </p:spPr>
        <p:txBody>
          <a:bodyPr/>
          <a:lstStyle/>
          <a:p>
            <a:r>
              <a:rPr lang="nl-NL" sz="4000" dirty="0">
                <a:latin typeface="Montserrat Regular" panose="00000500000000000000" pitchFamily="2" charset="0"/>
              </a:rPr>
              <a:t>Historie</a:t>
            </a:r>
          </a:p>
          <a:p>
            <a:pPr marL="571500" indent="-571500">
              <a:buBlip>
                <a:blip r:embed="rId3">
                  <a:extLst/>
                </a:blip>
              </a:buBlip>
              <a:tabLst>
                <a:tab pos="2514600" algn="l"/>
              </a:tabLst>
            </a:pPr>
            <a:r>
              <a:rPr lang="nl-NL" sz="4000" b="0" dirty="0">
                <a:latin typeface="Montserrat Regular" panose="00000500000000000000" pitchFamily="2" charset="0"/>
              </a:rPr>
              <a:t>1925 =&gt;	opgericht door Nederlandse gemeenten</a:t>
            </a:r>
          </a:p>
          <a:p>
            <a:pPr marL="571500" indent="-571500">
              <a:buBlip>
                <a:blip r:embed="rId3">
                  <a:extLst/>
                </a:blip>
              </a:buBlip>
              <a:tabLst>
                <a:tab pos="2514600" algn="l"/>
              </a:tabLst>
            </a:pPr>
            <a:r>
              <a:rPr lang="nl-NL" sz="4000" b="0" dirty="0">
                <a:latin typeface="Montserrat Regular" panose="00000500000000000000" pitchFamily="2" charset="0"/>
              </a:rPr>
              <a:t>1994 =&gt;	CBF-keur (    ) voor goede doelen</a:t>
            </a:r>
          </a:p>
          <a:p>
            <a:pPr marL="571500" indent="-571500">
              <a:buBlip>
                <a:blip r:embed="rId3">
                  <a:extLst/>
                </a:blip>
              </a:buBlip>
              <a:tabLst>
                <a:tab pos="2514600" algn="l"/>
              </a:tabLst>
            </a:pPr>
            <a:r>
              <a:rPr lang="nl-NL" sz="4000" b="0" dirty="0">
                <a:latin typeface="Montserrat Regular" panose="00000500000000000000" pitchFamily="2" charset="0"/>
              </a:rPr>
              <a:t>2016 =&gt;	CBF-Erkenningsregeling</a:t>
            </a:r>
          </a:p>
          <a:p>
            <a:pPr marL="1166813" indent="-571500">
              <a:buBlip>
                <a:blip r:embed="rId3">
                  <a:extLst/>
                </a:blip>
              </a:buBlip>
              <a:tabLst>
                <a:tab pos="2514600" algn="l"/>
              </a:tabLst>
            </a:pPr>
            <a:r>
              <a:rPr lang="nl-NL" sz="4000" b="0" dirty="0">
                <a:latin typeface="Montserrat Regular" panose="00000500000000000000" pitchFamily="2" charset="0"/>
              </a:rPr>
              <a:t>Ontwikkelgericht toezicht</a:t>
            </a:r>
          </a:p>
          <a:p>
            <a:pPr marL="1166813" indent="-571500">
              <a:buBlip>
                <a:blip r:embed="rId3">
                  <a:extLst/>
                </a:blip>
              </a:buBlip>
              <a:tabLst>
                <a:tab pos="2514600" algn="l"/>
              </a:tabLst>
            </a:pPr>
            <a:r>
              <a:rPr lang="nl-NL" sz="4000" b="0" dirty="0" err="1">
                <a:latin typeface="Montserrat Regular" panose="00000500000000000000" pitchFamily="2" charset="0"/>
              </a:rPr>
              <a:t>Principle</a:t>
            </a:r>
            <a:r>
              <a:rPr lang="nl-NL" sz="4000" b="0" dirty="0">
                <a:latin typeface="Montserrat Regular" panose="00000500000000000000" pitchFamily="2" charset="0"/>
              </a:rPr>
              <a:t> </a:t>
            </a:r>
            <a:r>
              <a:rPr lang="nl-NL" sz="4000" b="0" dirty="0" err="1">
                <a:latin typeface="Montserrat Regular" panose="00000500000000000000" pitchFamily="2" charset="0"/>
              </a:rPr>
              <a:t>based</a:t>
            </a:r>
            <a:r>
              <a:rPr lang="nl-NL" sz="4000" b="0" dirty="0">
                <a:latin typeface="Montserrat Regular" panose="00000500000000000000" pitchFamily="2" charset="0"/>
              </a:rPr>
              <a:t> normen</a:t>
            </a:r>
          </a:p>
        </p:txBody>
      </p:sp>
      <p:pic>
        <p:nvPicPr>
          <p:cNvPr id="11" name="Afbeelding 10"/>
          <p:cNvPicPr>
            <a:picLocks noChangeAspect="1"/>
          </p:cNvPicPr>
          <p:nvPr/>
        </p:nvPicPr>
        <p:blipFill>
          <a:blip r:embed="rId4" cstate="print">
            <a:clrChange>
              <a:clrFrom>
                <a:srgbClr val="FFFEFD"/>
              </a:clrFrom>
              <a:clrTo>
                <a:srgbClr val="FFFEFD">
                  <a:alpha val="0"/>
                </a:srgbClr>
              </a:clrTo>
            </a:clrChange>
            <a:extLst>
              <a:ext uri="{28A0092B-C50C-407E-A947-70E740481C1C}">
                <a14:useLocalDpi xmlns:a14="http://schemas.microsoft.com/office/drawing/2010/main" val="0"/>
              </a:ext>
            </a:extLst>
          </a:blip>
          <a:stretch>
            <a:fillRect/>
          </a:stretch>
        </p:blipFill>
        <p:spPr>
          <a:xfrm>
            <a:off x="7329473" y="9246806"/>
            <a:ext cx="728166" cy="909244"/>
          </a:xfrm>
          <a:prstGeom prst="rect">
            <a:avLst/>
          </a:prstGeom>
        </p:spPr>
      </p:pic>
      <p:pic>
        <p:nvPicPr>
          <p:cNvPr id="3" name="Afbeelding 2">
            <a:extLst>
              <a:ext uri="{FF2B5EF4-FFF2-40B4-BE49-F238E27FC236}">
                <a16:creationId xmlns:a16="http://schemas.microsoft.com/office/drawing/2014/main" id="{EDCD035D-EDA0-4490-AF1A-11CAA847B6A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8594010" y="7158412"/>
            <a:ext cx="3805584" cy="2271458"/>
          </a:xfrm>
          <a:prstGeom prst="rect">
            <a:avLst/>
          </a:prstGeom>
        </p:spPr>
      </p:pic>
      <p:pic>
        <p:nvPicPr>
          <p:cNvPr id="5" name="Afbeelding 4">
            <a:extLst>
              <a:ext uri="{FF2B5EF4-FFF2-40B4-BE49-F238E27FC236}">
                <a16:creationId xmlns:a16="http://schemas.microsoft.com/office/drawing/2014/main" id="{70D961D4-962F-400F-8A64-CECF04E955D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7078325" y="3463014"/>
            <a:ext cx="6392192" cy="3512868"/>
          </a:xfrm>
          <a:prstGeom prst="rect">
            <a:avLst/>
          </a:prstGeom>
        </p:spPr>
      </p:pic>
      <p:pic>
        <p:nvPicPr>
          <p:cNvPr id="15" name="Picture 2" descr="https://www.coc.nl/wp-content/uploads/2018/02/Goede-Doelen-Nederland-logo.png">
            <a:extLst>
              <a:ext uri="{FF2B5EF4-FFF2-40B4-BE49-F238E27FC236}">
                <a16:creationId xmlns:a16="http://schemas.microsoft.com/office/drawing/2014/main" id="{C4F712B8-21E7-4E8E-BAF9-7ADA2D619C4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487632" y="10681391"/>
            <a:ext cx="4018340" cy="1336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22413"/>
      </p:ext>
    </p:extLst>
  </p:cSld>
  <p:clrMapOvr>
    <a:masterClrMapping/>
  </p:clrMapOvr>
  <p:transition spd="med"/>
</p:sld>
</file>

<file path=ppt/theme/theme1.xml><?xml version="1.0" encoding="utf-8"?>
<a:theme xmlns:a="http://schemas.openxmlformats.org/drawingml/2006/main" name="Office Theme">
  <a:themeElements>
    <a:clrScheme name="Office Theme">
      <a:dk1>
        <a:srgbClr val="666666"/>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outerShdw blurRad="38100" dist="127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55453" tIns="55453" rIns="55453" bIns="55453" numCol="1" spcCol="38100" rtlCol="0" anchor="ctr">
        <a:spAutoFit/>
      </a:bodyPr>
      <a:lstStyle>
        <a:defPPr marL="0" marR="0" indent="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127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5453" tIns="55453" rIns="55453" bIns="55453" numCol="1" spcCol="38100" rtlCol="0" anchor="t">
        <a:spAutoFit/>
      </a:bodyPr>
      <a:lstStyle>
        <a:defPPr marL="0" marR="0" indent="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CBFpowerpoin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Helvetica Neue"/>
        <a:ea typeface="Helvetica Neue"/>
        <a:cs typeface="Helvetica Neue"/>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outerShdw blurRad="38100" dist="127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55453" tIns="55453" rIns="55453" bIns="55453" numCol="1" spcCol="38100" rtlCol="0" anchor="ctr">
        <a:spAutoFit/>
      </a:bodyPr>
      <a:lstStyle>
        <a:defPPr marL="0" marR="0" indent="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127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5453" tIns="55453" rIns="55453" bIns="55453" numCol="1" spcCol="38100" rtlCol="0" anchor="t">
        <a:spAutoFit/>
      </a:bodyPr>
      <a:lstStyle>
        <a:defPPr marL="0" marR="0" indent="0" algn="l" defTabSz="1109609" rtl="0" fontAlgn="auto" latinLnBrk="0" hangingPunct="0">
          <a:lnSpc>
            <a:spcPct val="110000"/>
          </a:lnSpc>
          <a:spcBef>
            <a:spcPts val="500"/>
          </a:spcBef>
          <a:spcAft>
            <a:spcPts val="0"/>
          </a:spcAft>
          <a:buClrTx/>
          <a:buSzTx/>
          <a:buFontTx/>
          <a:buNone/>
          <a:tabLst/>
          <a:defRPr kumimoji="0" sz="2600" b="0" i="0" u="none" strike="noStrike" cap="none" spc="0" normalizeH="0" baseline="0">
            <a:ln>
              <a:noFill/>
            </a:ln>
            <a:solidFill>
              <a:srgbClr val="666666"/>
            </a:solidFill>
            <a:effectLst/>
            <a:uFillTx/>
            <a:latin typeface="Montserrat Regular"/>
            <a:ea typeface="Montserrat Regular"/>
            <a:cs typeface="Montserrat Regular"/>
            <a:sym typeface="Montserrat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2433</TotalTime>
  <Words>4567</Words>
  <Application>Microsoft Office PowerPoint</Application>
  <PresentationFormat>Aangepast</PresentationFormat>
  <Paragraphs>816</Paragraphs>
  <Slides>30</Slides>
  <Notes>20</Notes>
  <HiddenSlides>0</HiddenSlides>
  <MMClips>0</MMClips>
  <ScaleCrop>false</ScaleCrop>
  <HeadingPairs>
    <vt:vector size="6" baseType="variant">
      <vt:variant>
        <vt:lpstr>Gebruikte lettertypen</vt:lpstr>
      </vt:variant>
      <vt:variant>
        <vt:i4>7</vt:i4>
      </vt:variant>
      <vt:variant>
        <vt:lpstr>Thema</vt:lpstr>
      </vt:variant>
      <vt:variant>
        <vt:i4>2</vt:i4>
      </vt:variant>
      <vt:variant>
        <vt:lpstr>Diatitels</vt:lpstr>
      </vt:variant>
      <vt:variant>
        <vt:i4>30</vt:i4>
      </vt:variant>
    </vt:vector>
  </HeadingPairs>
  <TitlesOfParts>
    <vt:vector size="39" baseType="lpstr">
      <vt:lpstr>Arial</vt:lpstr>
      <vt:lpstr>Calibri</vt:lpstr>
      <vt:lpstr>Helvetica Neue</vt:lpstr>
      <vt:lpstr>Montserrat</vt:lpstr>
      <vt:lpstr>Montserrat Regular</vt:lpstr>
      <vt:lpstr>Montserrat SemiBold</vt:lpstr>
      <vt:lpstr>Montserrat-SemiBold</vt:lpstr>
      <vt:lpstr>Office Theme</vt:lpstr>
      <vt:lpstr>CBFpowerpoint</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Diana Dekker</dc:creator>
  <cp:lastModifiedBy>Gerjob Lootens</cp:lastModifiedBy>
  <cp:revision>204</cp:revision>
  <cp:lastPrinted>2022-04-21T09:33:47Z</cp:lastPrinted>
  <dcterms:modified xsi:type="dcterms:W3CDTF">2023-10-11T08:45:37Z</dcterms:modified>
</cp:coreProperties>
</file>